
<file path=[Content_Types].xml><?xml version="1.0" encoding="utf-8"?>
<Types xmlns="http://schemas.openxmlformats.org/package/2006/content-types">
  <Default Extension="png" ContentType="image/png"/>
  <Default Extension="bin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5"/>
  </p:notesMasterIdLst>
  <p:sldIdLst>
    <p:sldId id="267" r:id="rId2"/>
    <p:sldId id="2539" r:id="rId3"/>
    <p:sldId id="2541" r:id="rId4"/>
    <p:sldId id="2542" r:id="rId5"/>
    <p:sldId id="2543" r:id="rId6"/>
    <p:sldId id="2544" r:id="rId7"/>
    <p:sldId id="2559" r:id="rId8"/>
    <p:sldId id="2545" r:id="rId9"/>
    <p:sldId id="2561" r:id="rId10"/>
    <p:sldId id="2562" r:id="rId11"/>
    <p:sldId id="2546" r:id="rId12"/>
    <p:sldId id="2548" r:id="rId13"/>
    <p:sldId id="2549" r:id="rId14"/>
    <p:sldId id="2550" r:id="rId15"/>
    <p:sldId id="2552" r:id="rId16"/>
    <p:sldId id="2563" r:id="rId17"/>
    <p:sldId id="2555" r:id="rId18"/>
    <p:sldId id="2557" r:id="rId19"/>
    <p:sldId id="2565" r:id="rId20"/>
    <p:sldId id="2558" r:id="rId21"/>
    <p:sldId id="2567" r:id="rId22"/>
    <p:sldId id="2568" r:id="rId23"/>
    <p:sldId id="2570" r:id="rId24"/>
  </p:sldIdLst>
  <p:sldSz cx="12192000" cy="6858000"/>
  <p:notesSz cx="6858000" cy="9144000"/>
  <p:defaultTextStyle>
    <a:defPPr>
      <a:defRPr lang="zh-CN"/>
    </a:defPPr>
    <a:lvl1pPr marL="0" lvl="0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1pPr>
    <a:lvl2pPr marL="457200" lvl="1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2pPr>
    <a:lvl3pPr marL="914400" lvl="2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3pPr>
    <a:lvl4pPr marL="1371600" lvl="3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4pPr>
    <a:lvl5pPr marL="1828800" lvl="4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5pPr>
    <a:lvl6pPr marL="2286000" lvl="5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6pPr>
    <a:lvl7pPr marL="2743200" lvl="6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7pPr>
    <a:lvl8pPr marL="3200400" lvl="7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8pPr>
    <a:lvl9pPr marL="3657600" lvl="8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51" userDrawn="1">
          <p15:clr>
            <a:srgbClr val="A4A3A4"/>
          </p15:clr>
        </p15:guide>
        <p15:guide id="2" pos="388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5F5FC"/>
    <a:srgbClr val="00ADED"/>
    <a:srgbClr val="DB251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181"/>
    <p:restoredTop sz="94660"/>
  </p:normalViewPr>
  <p:slideViewPr>
    <p:cSldViewPr showGuides="1">
      <p:cViewPr varScale="1">
        <p:scale>
          <a:sx n="111" d="100"/>
          <a:sy n="111" d="100"/>
        </p:scale>
        <p:origin x="786" y="102"/>
      </p:cViewPr>
      <p:guideLst>
        <p:guide orient="horz" pos="2251"/>
        <p:guide pos="388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5" cy="72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等线" panose="02010600030101010101" pitchFamily="2" charset="-122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noProof="1" smtClean="0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等线" panose="02010600030101010101" pitchFamily="2" charset="-122"/>
              <a:cs typeface="+mn-cs"/>
            </a:endParaRPr>
          </a:p>
        </p:txBody>
      </p:sp>
      <p:sp>
        <p:nvSpPr>
          <p:cNvPr id="3076" name="幻灯片图像占位符 3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备注占位符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5800" y="4400550"/>
            <a:ext cx="5486400" cy="36004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单击此处编辑母版文本样式</a:t>
            </a:r>
          </a:p>
          <a:p>
            <a:pPr marL="457200" marR="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第二级</a:t>
            </a:r>
          </a:p>
          <a:p>
            <a:pPr marL="914400" marR="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第三级</a:t>
            </a:r>
          </a:p>
          <a:p>
            <a:pPr marL="1371600" marR="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第四级</a:t>
            </a:r>
          </a:p>
          <a:p>
            <a:pPr marL="1828800" marR="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等线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/>
          <a:p>
            <a:pPr lvl="0" algn="r" eaLnBrk="1" fontAlgn="base" hangingPunct="1"/>
            <a:fld id="{9A0DB2DC-4C9A-4742-B13C-FB6460FD3503}" type="slidenum">
              <a:rPr lang="zh-CN" altLang="en-US" sz="1200" strike="noStrike" noProof="1" dirty="0">
                <a:latin typeface="Calibri" panose="020F0502020204030204" pitchFamily="34" charset="0"/>
                <a:ea typeface="等线" panose="02010600030101010101" pitchFamily="2" charset="-122"/>
                <a:cs typeface="+mn-cs"/>
              </a:rPr>
              <a:t>‹#›</a:t>
            </a:fld>
            <a:endParaRPr lang="zh-CN" altLang="en-US" sz="1200" strike="noStrike" noProof="1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5122" name="文本占位符 2"/>
          <p:cNvSpPr>
            <a:spLocks noGrp="1"/>
          </p:cNvSpPr>
          <p:nvPr>
            <p:ph type="body"/>
          </p:nvPr>
        </p:nvSpPr>
        <p:spPr>
          <a:ln/>
        </p:spPr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通用版式@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id="{75BB2577-58E8-C337-2A86-0FC52E0F1E05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500" r="48055"/>
          <a:stretch/>
        </p:blipFill>
        <p:spPr bwMode="auto">
          <a:xfrm>
            <a:off x="479611" y="476795"/>
            <a:ext cx="3168220" cy="4603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矩形 5">
            <a:extLst>
              <a:ext uri="{FF2B5EF4-FFF2-40B4-BE49-F238E27FC236}">
                <a16:creationId xmlns:a16="http://schemas.microsoft.com/office/drawing/2014/main" id="{7D3DCF11-EE34-5BF8-17CF-BA2F3C045A47}"/>
              </a:ext>
            </a:extLst>
          </p:cNvPr>
          <p:cNvSpPr/>
          <p:nvPr userDrawn="1"/>
        </p:nvSpPr>
        <p:spPr>
          <a:xfrm>
            <a:off x="1199660" y="476795"/>
            <a:ext cx="1584110" cy="460376"/>
          </a:xfrm>
          <a:prstGeom prst="rect">
            <a:avLst/>
          </a:prstGeom>
          <a:solidFill>
            <a:srgbClr val="E5F5F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E37A30E3-D660-0E44-9A86-AE9246720526}"/>
              </a:ext>
            </a:extLst>
          </p:cNvPr>
          <p:cNvSpPr txBox="1"/>
          <p:nvPr userDrawn="1"/>
        </p:nvSpPr>
        <p:spPr>
          <a:xfrm>
            <a:off x="1847705" y="414595"/>
            <a:ext cx="55175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dirty="0">
                <a:solidFill>
                  <a:srgbClr val="00ADED"/>
                </a:solidFill>
              </a:rPr>
              <a:t>@</a:t>
            </a:r>
            <a:endParaRPr lang="zh-CN" altLang="en-US" sz="3200" dirty="0">
              <a:solidFill>
                <a:srgbClr val="00ADED"/>
              </a:solidFill>
            </a:endParaRP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id="{77411EEA-EB42-B12B-B807-216659FE9EC7}"/>
              </a:ext>
            </a:extLst>
          </p:cNvPr>
          <p:cNvSpPr txBox="1"/>
          <p:nvPr userDrawn="1"/>
        </p:nvSpPr>
        <p:spPr>
          <a:xfrm>
            <a:off x="381000" y="381000"/>
            <a:ext cx="3810000" cy="92333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altLang="zh-CN"/>
              <a:t>@</a:t>
            </a:r>
            <a:r>
              <a:rPr lang="zh-CN" altLang="en-US"/>
              <a:t>知识网络；</a:t>
            </a:r>
            <a:r>
              <a:rPr lang="en-US" altLang="zh-CN"/>
              <a:t>@</a:t>
            </a:r>
            <a:r>
              <a:rPr lang="zh-CN" altLang="en-US"/>
              <a:t>考点突破；</a:t>
            </a:r>
            <a:r>
              <a:rPr lang="en-US" altLang="zh-CN"/>
              <a:t>@</a:t>
            </a:r>
            <a:r>
              <a:rPr lang="zh-CN" altLang="en-US"/>
              <a:t>模型解读；</a:t>
            </a:r>
            <a:r>
              <a:rPr lang="en-US" altLang="zh-CN"/>
              <a:t>@</a:t>
            </a:r>
            <a:r>
              <a:rPr lang="zh-CN" altLang="en-US"/>
              <a:t>专题集训；</a:t>
            </a:r>
            <a:r>
              <a:rPr lang="en-US" altLang="zh-CN"/>
              <a:t>@</a:t>
            </a:r>
            <a:r>
              <a:rPr lang="zh-CN" altLang="en-US"/>
              <a:t>知识网络；</a:t>
            </a:r>
            <a:r>
              <a:rPr lang="en-US" altLang="zh-CN"/>
              <a:t>@</a:t>
            </a:r>
            <a:r>
              <a:rPr lang="zh-CN" altLang="en-US"/>
              <a:t>考点突破；</a:t>
            </a:r>
            <a:r>
              <a:rPr lang="en-US" altLang="zh-CN"/>
              <a:t>@</a:t>
            </a:r>
            <a:r>
              <a:rPr lang="zh-CN" altLang="en-US"/>
              <a:t>知识网络；</a:t>
            </a:r>
            <a:r>
              <a:rPr lang="en-US" altLang="zh-CN"/>
              <a:t>@</a:t>
            </a:r>
            <a:r>
              <a:rPr lang="zh-CN" altLang="en-US"/>
              <a:t>考点突破</a:t>
            </a:r>
          </a:p>
        </p:txBody>
      </p:sp>
    </p:spTree>
    <p:extLst>
      <p:ext uri="{BB962C8B-B14F-4D97-AF65-F5344CB8AC3E}">
        <p14:creationId xmlns:p14="http://schemas.microsoft.com/office/powerpoint/2010/main" val="30034169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知识网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id="{75BB2577-58E8-C337-2A86-0FC52E0F1E05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500" r="48055"/>
          <a:stretch/>
        </p:blipFill>
        <p:spPr bwMode="auto">
          <a:xfrm>
            <a:off x="479611" y="476795"/>
            <a:ext cx="3168220" cy="4603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矩形 5">
            <a:extLst>
              <a:ext uri="{FF2B5EF4-FFF2-40B4-BE49-F238E27FC236}">
                <a16:creationId xmlns:a16="http://schemas.microsoft.com/office/drawing/2014/main" id="{7D3DCF11-EE34-5BF8-17CF-BA2F3C045A47}"/>
              </a:ext>
            </a:extLst>
          </p:cNvPr>
          <p:cNvSpPr/>
          <p:nvPr userDrawn="1"/>
        </p:nvSpPr>
        <p:spPr>
          <a:xfrm>
            <a:off x="1199660" y="476795"/>
            <a:ext cx="1584110" cy="460376"/>
          </a:xfrm>
          <a:prstGeom prst="rect">
            <a:avLst/>
          </a:prstGeom>
          <a:solidFill>
            <a:srgbClr val="E5F5F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E37A30E3-D660-0E44-9A86-AE9246720526}"/>
              </a:ext>
            </a:extLst>
          </p:cNvPr>
          <p:cNvSpPr txBox="1"/>
          <p:nvPr userDrawn="1"/>
        </p:nvSpPr>
        <p:spPr>
          <a:xfrm>
            <a:off x="1847705" y="414595"/>
            <a:ext cx="18261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>
                <a:solidFill>
                  <a:srgbClr val="00ADED"/>
                </a:solidFill>
              </a:rPr>
              <a:t>知识网络</a:t>
            </a:r>
            <a:endParaRPr lang="zh-CN" altLang="en-US" sz="3200" dirty="0">
              <a:solidFill>
                <a:srgbClr val="00ADE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55321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考点突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id="{75BB2577-58E8-C337-2A86-0FC52E0F1E05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500" r="48055"/>
          <a:stretch/>
        </p:blipFill>
        <p:spPr bwMode="auto">
          <a:xfrm>
            <a:off x="479611" y="476795"/>
            <a:ext cx="3168220" cy="4603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矩形 5">
            <a:extLst>
              <a:ext uri="{FF2B5EF4-FFF2-40B4-BE49-F238E27FC236}">
                <a16:creationId xmlns:a16="http://schemas.microsoft.com/office/drawing/2014/main" id="{7D3DCF11-EE34-5BF8-17CF-BA2F3C045A47}"/>
              </a:ext>
            </a:extLst>
          </p:cNvPr>
          <p:cNvSpPr/>
          <p:nvPr userDrawn="1"/>
        </p:nvSpPr>
        <p:spPr>
          <a:xfrm>
            <a:off x="1199660" y="476795"/>
            <a:ext cx="1584110" cy="460376"/>
          </a:xfrm>
          <a:prstGeom prst="rect">
            <a:avLst/>
          </a:prstGeom>
          <a:solidFill>
            <a:srgbClr val="E5F5F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E37A30E3-D660-0E44-9A86-AE9246720526}"/>
              </a:ext>
            </a:extLst>
          </p:cNvPr>
          <p:cNvSpPr txBox="1"/>
          <p:nvPr userDrawn="1"/>
        </p:nvSpPr>
        <p:spPr>
          <a:xfrm>
            <a:off x="1847705" y="414595"/>
            <a:ext cx="18261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>
                <a:solidFill>
                  <a:srgbClr val="00ADED"/>
                </a:solidFill>
              </a:rPr>
              <a:t>考点突破</a:t>
            </a:r>
            <a:endParaRPr lang="zh-CN" altLang="en-US" sz="3200" dirty="0">
              <a:solidFill>
                <a:srgbClr val="00ADE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10361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模型解读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id="{75BB2577-58E8-C337-2A86-0FC52E0F1E05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500" r="48055"/>
          <a:stretch/>
        </p:blipFill>
        <p:spPr bwMode="auto">
          <a:xfrm>
            <a:off x="479611" y="476795"/>
            <a:ext cx="3168220" cy="4603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矩形 5">
            <a:extLst>
              <a:ext uri="{FF2B5EF4-FFF2-40B4-BE49-F238E27FC236}">
                <a16:creationId xmlns:a16="http://schemas.microsoft.com/office/drawing/2014/main" id="{7D3DCF11-EE34-5BF8-17CF-BA2F3C045A47}"/>
              </a:ext>
            </a:extLst>
          </p:cNvPr>
          <p:cNvSpPr/>
          <p:nvPr userDrawn="1"/>
        </p:nvSpPr>
        <p:spPr>
          <a:xfrm>
            <a:off x="1199660" y="476795"/>
            <a:ext cx="1584110" cy="460376"/>
          </a:xfrm>
          <a:prstGeom prst="rect">
            <a:avLst/>
          </a:prstGeom>
          <a:solidFill>
            <a:srgbClr val="E5F5F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E37A30E3-D660-0E44-9A86-AE9246720526}"/>
              </a:ext>
            </a:extLst>
          </p:cNvPr>
          <p:cNvSpPr txBox="1"/>
          <p:nvPr userDrawn="1"/>
        </p:nvSpPr>
        <p:spPr>
          <a:xfrm>
            <a:off x="1847705" y="414595"/>
            <a:ext cx="18261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>
                <a:solidFill>
                  <a:srgbClr val="00ADED"/>
                </a:solidFill>
              </a:rPr>
              <a:t>模型解读</a:t>
            </a:r>
            <a:endParaRPr lang="zh-CN" altLang="en-US" sz="3200" dirty="0">
              <a:solidFill>
                <a:srgbClr val="00ADE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1288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专题集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id="{75BB2577-58E8-C337-2A86-0FC52E0F1E05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500" r="48055"/>
          <a:stretch/>
        </p:blipFill>
        <p:spPr bwMode="auto">
          <a:xfrm>
            <a:off x="479611" y="476795"/>
            <a:ext cx="3168220" cy="4603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矩形 5">
            <a:extLst>
              <a:ext uri="{FF2B5EF4-FFF2-40B4-BE49-F238E27FC236}">
                <a16:creationId xmlns:a16="http://schemas.microsoft.com/office/drawing/2014/main" id="{7D3DCF11-EE34-5BF8-17CF-BA2F3C045A47}"/>
              </a:ext>
            </a:extLst>
          </p:cNvPr>
          <p:cNvSpPr/>
          <p:nvPr userDrawn="1"/>
        </p:nvSpPr>
        <p:spPr>
          <a:xfrm>
            <a:off x="1199660" y="476795"/>
            <a:ext cx="1584110" cy="460376"/>
          </a:xfrm>
          <a:prstGeom prst="rect">
            <a:avLst/>
          </a:prstGeom>
          <a:solidFill>
            <a:srgbClr val="E5F5F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E37A30E3-D660-0E44-9A86-AE9246720526}"/>
              </a:ext>
            </a:extLst>
          </p:cNvPr>
          <p:cNvSpPr txBox="1"/>
          <p:nvPr userDrawn="1"/>
        </p:nvSpPr>
        <p:spPr>
          <a:xfrm>
            <a:off x="1847705" y="414595"/>
            <a:ext cx="18261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>
                <a:solidFill>
                  <a:srgbClr val="00ADED"/>
                </a:solidFill>
              </a:rPr>
              <a:t>专题集训</a:t>
            </a:r>
            <a:endParaRPr lang="zh-CN" altLang="en-US" sz="3200" dirty="0">
              <a:solidFill>
                <a:srgbClr val="00ADE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47412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图片 1" descr="高分突破·课件模板"/>
          <p:cNvPicPr>
            <a:picLocks noChangeAspect="1"/>
          </p:cNvPicPr>
          <p:nvPr userDrawn="1"/>
        </p:nvPicPr>
        <p:blipFill>
          <a:blip r:embed="rId9"/>
          <a:stretch>
            <a:fillRect/>
          </a:stretch>
        </p:blipFill>
        <p:spPr>
          <a:xfrm>
            <a:off x="-11112" y="-7937"/>
            <a:ext cx="12214225" cy="68738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" name="矩形 2"/>
          <p:cNvSpPr/>
          <p:nvPr userDrawn="1"/>
        </p:nvSpPr>
        <p:spPr>
          <a:xfrm>
            <a:off x="479610" y="6120360"/>
            <a:ext cx="2055740" cy="737705"/>
          </a:xfrm>
          <a:prstGeom prst="rect">
            <a:avLst/>
          </a:prstGeom>
          <a:solidFill>
            <a:srgbClr val="8FD3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0" r:id="rId3"/>
    <p:sldLayoutId id="2147483652" r:id="rId4"/>
    <p:sldLayoutId id="2147483653" r:id="rId5"/>
    <p:sldLayoutId id="2147483654" r:id="rId6"/>
    <p:sldLayoutId id="2147483655" r:id="rId7"/>
  </p:sldLayoutIdLst>
  <p:hf sldNum="0" hdr="0" ft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bin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bin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9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bin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bin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bin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bin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bin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YTSlide_2_0_1.5_1.5_1.5_2.5_数学_0_1_0_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8">
            <a:extLst>
              <a:ext uri="{FF2B5EF4-FFF2-40B4-BE49-F238E27FC236}">
                <a16:creationId xmlns:a16="http://schemas.microsoft.com/office/drawing/2014/main" id="{C4B4FFC0-A671-7C82-EC2E-7FA956674127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0" y="1340855"/>
            <a:ext cx="12192000" cy="25624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algn="ctr" defTabSz="914400" eaLnBrk="1" fontAlgn="auto" latinLnBrk="0" hangingPunct="0">
              <a:lnSpc>
                <a:spcPct val="150000"/>
              </a:lnSpc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6000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第18章　平行四边形</a:t>
            </a:r>
          </a:p>
          <a:p>
            <a:pPr marR="0" algn="ctr" defTabSz="914400" eaLnBrk="1" fontAlgn="auto" latinLnBrk="0" hangingPunct="0">
              <a:lnSpc>
                <a:spcPct val="150000"/>
              </a:lnSpc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5400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18.1　平行四边形的性质</a:t>
            </a:r>
            <a:endParaRPr kumimoji="0" lang="zh-CN" altLang="en-US" sz="6000" kern="1200" cap="none" spc="0" normalizeH="0" baseline="0" noProof="1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R="0" algn="ctr" defTabSz="914400" eaLnBrk="1" fontAlgn="auto" latinLnBrk="0" hangingPunct="0">
              <a:lnSpc>
                <a:spcPct val="150000"/>
              </a:lnSpc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5400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第1课时　平行四边形的性质（一）</a:t>
            </a:r>
            <a:endParaRPr kumimoji="0" lang="zh-CN" altLang="en-US" sz="6000" kern="1200" cap="none" spc="0" normalizeH="0" baseline="0" noProof="1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49" name="yt_shape_10049"/>
          <p:cNvSpPr txBox="1"/>
          <p:nvPr/>
        </p:nvSpPr>
        <p:spPr>
          <a:xfrm>
            <a:off x="540000" y="1315656"/>
            <a:ext cx="8404545" cy="2769989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eaLnBrk="1" latinLnBrk="0" hangingPunct="0">
              <a:lnSpc>
                <a:spcPct val="100000"/>
              </a:lnSpc>
            </a:pP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∵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∥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∴③</a:t>
            </a:r>
            <a:r>
              <a:rPr sz="3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</a:t>
            </a:r>
            <a:r>
              <a:rPr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                                                                 </a:t>
            </a:r>
            <a:r>
              <a:rPr sz="19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</a:t>
            </a:r>
            <a:r>
              <a:rPr sz="100" spc="-100">
                <a:latin typeface="Times New Roman"/>
              </a:rPr>
              <a:t>⁠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  <a:sym typeface=",isEnd"/>
              </a:rPr>
              <a:t>.</a:t>
            </a:r>
          </a:p>
          <a:p>
            <a:pPr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∴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AD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3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CB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,isEnd"/>
              </a:rPr>
              <a:t> </a:t>
            </a:r>
          </a:p>
          <a:p>
            <a:pPr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∵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108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°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∥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  <a:sym typeface=",isEnd"/>
              </a:rPr>
              <a:t>，</a:t>
            </a:r>
          </a:p>
          <a:p>
            <a:pPr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∴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AD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180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°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－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108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°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72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  <a:sym typeface=",isEnd"/>
              </a:rPr>
              <a:t>°.</a:t>
            </a:r>
          </a:p>
          <a:p>
            <a:pPr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∴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CB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④</a:t>
            </a:r>
            <a:r>
              <a:rPr sz="3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</a:t>
            </a:r>
            <a:r>
              <a:rPr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                          </a:t>
            </a:r>
            <a:r>
              <a:rPr sz="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</a:t>
            </a:r>
            <a:r>
              <a:rPr sz="100" spc="-100">
                <a:latin typeface="Times New Roman"/>
              </a:rPr>
              <a:t>⁠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  <a:sym typeface=",isEnd"/>
              </a:rPr>
              <a:t>.</a:t>
            </a: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id="{9907905B-CCF8-CA8D-443F-128BF1365FD1}"/>
              </a:ext>
            </a:extLst>
          </p:cNvPr>
          <p:cNvSpPr txBox="1"/>
          <p:nvPr/>
        </p:nvSpPr>
        <p:spPr>
          <a:xfrm>
            <a:off x="4637814" y="1268850"/>
            <a:ext cx="4085336" cy="642252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r>
              <a:rPr kumimoji="0" lang="en-US" altLang="zh-CN" sz="3600" b="1" i="0" strike="noStrike" kern="1200" cap="none" spc="375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宋体" pitchFamily="36"/>
                <a:ea typeface="宋体" pitchFamily="36"/>
                <a:cs typeface="+mn-cs"/>
              </a:rPr>
              <a:t>∠</a:t>
            </a:r>
            <a:r>
              <a:rPr kumimoji="0" lang="en-US" altLang="zh-CN" sz="3600" b="1" i="1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AD</a:t>
            </a:r>
            <a:r>
              <a:rPr kumimoji="0" lang="en-US" altLang="zh-CN" sz="3600" b="1" i="1" strike="noStrike" kern="1200" cap="none" spc="375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B</a:t>
            </a:r>
            <a:r>
              <a:rPr kumimoji="0" lang="zh-CN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宋体" pitchFamily="36"/>
                <a:ea typeface="宋体" pitchFamily="36"/>
                <a:cs typeface="+mn-cs"/>
              </a:rPr>
              <a:t>＝</a:t>
            </a:r>
            <a:r>
              <a:rPr kumimoji="0" lang="en-US" altLang="zh-CN" sz="3600" b="1" i="0" strike="noStrike" kern="1200" cap="none" spc="375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宋体" pitchFamily="36"/>
                <a:ea typeface="宋体" pitchFamily="36"/>
                <a:cs typeface="+mn-cs"/>
              </a:rPr>
              <a:t>∠</a:t>
            </a:r>
            <a:r>
              <a:rPr kumimoji="0" lang="en-US" altLang="zh-CN" sz="3600" b="1" i="1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CB</a:t>
            </a:r>
            <a:r>
              <a:rPr kumimoji="0" lang="en-US" altLang="zh-CN" sz="3600" b="1" i="1" strike="noStrike" kern="1200" cap="none" spc="375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D</a:t>
            </a:r>
            <a:r>
              <a:rPr kumimoji="0" lang="zh-CN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　</a:t>
            </a:r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EC0444F1-6E99-613A-AD9B-FD8B7F64FB2A}"/>
              </a:ext>
            </a:extLst>
          </p:cNvPr>
          <p:cNvSpPr txBox="1"/>
          <p:nvPr/>
        </p:nvSpPr>
        <p:spPr>
          <a:xfrm>
            <a:off x="3778977" y="3463410"/>
            <a:ext cx="1554861" cy="642252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r>
              <a:rPr kumimoji="0" lang="en-US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24</a:t>
            </a:r>
            <a:r>
              <a:rPr kumimoji="0" lang="en-US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宋体" pitchFamily="36"/>
                <a:ea typeface="宋体" pitchFamily="36"/>
                <a:cs typeface="+mn-cs"/>
              </a:rPr>
              <a:t>°</a:t>
            </a:r>
            <a:r>
              <a:rPr kumimoji="0" lang="zh-CN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　</a:t>
            </a:r>
            <a:endParaRPr lang="zh-CN" altLang="en-US">
              <a:solidFill>
                <a:srgbClr val="FF0000"/>
              </a:solidFill>
            </a:endParaRPr>
          </a:p>
        </p:txBody>
      </p:sp>
      <p:pic>
        <p:nvPicPr>
          <p:cNvPr id="5" name="yt_image_10038" title="H_217.12495">
            <a:extLst>
              <a:ext uri="">
                <a16:creationId xmlns="" xmlns:a14="http://schemas.microsoft.com/office/drawing/2010/main" xmlns:a16="http://schemas.microsoft.com/office/drawing/2014/main" id="{5351258F-BC95-41E6-9372-C2FE361B02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040135" y="1957908"/>
            <a:ext cx="3603317" cy="27574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yt_shape_10040"/>
          <p:cNvSpPr txBox="1"/>
          <p:nvPr/>
        </p:nvSpPr>
        <p:spPr>
          <a:xfrm>
            <a:off x="8400160" y="4716140"/>
            <a:ext cx="2316340" cy="55399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答案图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）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allAtOnce"/>
      <p:bldP spid="3" grpId="0" build="allAtOnce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55" name="yt_shape_10055"/>
          <p:cNvSpPr txBox="1"/>
          <p:nvPr/>
        </p:nvSpPr>
        <p:spPr>
          <a:xfrm>
            <a:off x="4393046" y="546942"/>
            <a:ext cx="3288208" cy="477054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en-US" altLang="zh-CN" sz="3100" b="0" i="0" u="none" spc="24866">
                <a:solidFill>
                  <a:srgbClr val="1EE3CF"/>
                </a:solidFill>
                <a:effectLst/>
                <a:latin typeface="Times New Roman" pitchFamily="31"/>
                <a:ea typeface="宋体" pitchFamily="31"/>
              </a:rPr>
              <a:t> </a:t>
            </a:r>
          </a:p>
        </p:txBody>
      </p:sp>
      <p:pic>
        <p:nvPicPr>
          <p:cNvPr id="10054" name="yt_image_10054">
            <a:extLst>
              <a:ext uri="">
                <a16:creationId xmlns="" xmlns:p14="http://schemas.microsoft.com/office/powerpoint/2010/main" xmlns:mc="http://schemas.openxmlformats.org/markup-compatibility/2006" xmlns:a14="http://schemas.microsoft.com/office/drawing/2010/main" xmlns:a16="http://schemas.microsoft.com/office/drawing/2014/main" id="{5351258F-BC95-41E6-9372-C2FE361B02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93046" y="582677"/>
            <a:ext cx="3255632" cy="479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057" name="yt_shape_10057"/>
          <p:cNvSpPr txBox="1"/>
          <p:nvPr/>
        </p:nvSpPr>
        <p:spPr>
          <a:xfrm>
            <a:off x="540119" y="1112776"/>
            <a:ext cx="11492915" cy="1661993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7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Times New Roman" pitchFamily="36"/>
              </a:rPr>
              <a:t> 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如图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在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Cambria Math" pitchFamily="36"/>
                <a:ea typeface="Cambria Math" pitchFamily="36"/>
              </a:rPr>
              <a:t>▱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ABC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中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是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边上一点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是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1_3c716"/>
              </a:rPr>
              <a:t>边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的中点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平分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 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若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6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2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则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1_c86b9"/>
              </a:rPr>
              <a:t>的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长为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zh-CN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　</a:t>
            </a:r>
            <a:r>
              <a:rPr lang="en-US" altLang="zh-CN" sz="3600" b="1" i="0" u="none">
                <a:solidFill>
                  <a:srgbClr val="FF0000">
                    <a:alpha val="0"/>
                  </a:srgbClr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zh-CN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　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</a:p>
        </p:txBody>
      </p:sp>
      <p:graphicFrame>
        <p:nvGraphicFramePr>
          <p:cNvPr id="10061" name="yt_table_10061_skip" title="H_43.2">
            <a:extLst>
              <a:ext uri="{FF2B5EF4-FFF2-40B4-BE49-F238E27FC236}">
                <a16:creationId xmlns:a16="http://schemas.microsoft.com/office/drawing/2014/main" id="{85F9CD91-DE56-4981-AD6D-3D4292DC4A2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6392157"/>
              </p:ext>
            </p:extLst>
          </p:nvPr>
        </p:nvGraphicFramePr>
        <p:xfrm>
          <a:off x="540085" y="5402537"/>
          <a:ext cx="9559292" cy="548640"/>
        </p:xfrm>
        <a:graphic>
          <a:graphicData uri="http://schemas.openxmlformats.org/drawingml/2006/table">
            <a:tbl>
              <a:tblPr/>
              <a:tblGrid>
                <a:gridCol w="2457768">
                  <a:extLst>
                    <a:ext uri="{9D8B030D-6E8A-4147-A177-3AD203B41FA5}">
                      <a16:colId xmlns:a16="http://schemas.microsoft.com/office/drawing/2014/main" val="10010"/>
                    </a:ext>
                  </a:extLst>
                </a:gridCol>
                <a:gridCol w="2660968">
                  <a:extLst>
                    <a:ext uri="{9D8B030D-6E8A-4147-A177-3AD203B41FA5}">
                      <a16:colId xmlns:a16="http://schemas.microsoft.com/office/drawing/2014/main" val="10011"/>
                    </a:ext>
                  </a:extLst>
                </a:gridCol>
                <a:gridCol w="2686368">
                  <a:extLst>
                    <a:ext uri="{9D8B030D-6E8A-4147-A177-3AD203B41FA5}">
                      <a16:colId xmlns:a16="http://schemas.microsoft.com/office/drawing/2014/main" val="10012"/>
                    </a:ext>
                  </a:extLst>
                </a:gridCol>
                <a:gridCol w="1754188">
                  <a:extLst>
                    <a:ext uri="{9D8B030D-6E8A-4147-A177-3AD203B41FA5}">
                      <a16:colId xmlns:a16="http://schemas.microsoft.com/office/drawing/2014/main" val="1001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672380" indent="-672380" algn="l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A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.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 8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672380" indent="-672380" algn="l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B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.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 10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672380" indent="-672380" algn="l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C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.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 12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672380" indent="-672380" algn="l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D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.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 14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grpSp>
        <p:nvGrpSpPr>
          <p:cNvPr id="10058" name="yt_shape_10058_skip" title="H_202.95654">
            <a:extLst>
              <a:ext uri="{FF2B5EF4-FFF2-40B4-BE49-F238E27FC236}">
                <a16:creationId xmlns:a16="http://schemas.microsoft.com/office/drawing/2014/main" id="{249740F1-2B05-4C5A-B423-6F681AEFABC2}"/>
              </a:ext>
            </a:extLst>
          </p:cNvPr>
          <p:cNvGrpSpPr/>
          <p:nvPr/>
        </p:nvGrpSpPr>
        <p:grpSpPr>
          <a:xfrm>
            <a:off x="4572531" y="2484376"/>
            <a:ext cx="3076147" cy="2577548"/>
            <a:chOff x="0" y="0"/>
            <a:chExt cx="3076147" cy="2577548"/>
          </a:xfrm>
        </p:grpSpPr>
        <p:pic>
          <p:nvPicPr>
            <p:cNvPr id="2" name="yt_image_10058">
              <a:extLst>
                <a:ext uri="">
                  <a16:creationId xmlns="" xmlns:mc="http://schemas.openxmlformats.org/markup-compatibility/2006" xmlns:a14="http://schemas.microsoft.com/office/drawing/2010/main" xmlns:p14="http://schemas.microsoft.com/office/powerpoint/2010/main" xmlns:a16="http://schemas.microsoft.com/office/drawing/2014/main" id="{5351258F-BC95-41E6-9372-C2FE361B029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0" y="0"/>
              <a:ext cx="3076147" cy="19875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0060" name="yt_shape_10060" descr="{&quot;rangeId&quot;:0,&quot;IgnoreLineSpacing&quot;:1}"/>
            <p:cNvSpPr txBox="1"/>
            <p:nvPr/>
          </p:nvSpPr>
          <p:spPr>
            <a:xfrm>
              <a:off x="52503" y="2023550"/>
              <a:ext cx="3007143" cy="553998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algn="l" eaLnBrk="1" latinLnBrk="0" hangingPunct="0">
                <a:lnSpc>
                  <a:spcPct val="100000"/>
                </a:lnSpc>
              </a:pP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宋体" pitchFamily="36"/>
                  <a:ea typeface="宋体" pitchFamily="36"/>
                </a:rPr>
                <a:t>（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第</a:t>
              </a:r>
              <a:r>
                <a:rPr lang="en-US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宋体" pitchFamily="36"/>
                </a:rPr>
                <a:t>7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题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宋体" pitchFamily="36"/>
                  <a:ea typeface="宋体" pitchFamily="36"/>
                </a:rPr>
                <a:t>）</a:t>
              </a:r>
              <a:r>
                <a:rPr lang="zh-CN" altLang="zh-CN" sz="3600" b="1" i="1" u="none">
                  <a:solidFill>
                    <a:srgbClr val="000000"/>
                  </a:solidFill>
                  <a:effectLst/>
                  <a:latin typeface="Times New Roman" pitchFamily="36"/>
                  <a:ea typeface="宋体" pitchFamily="36"/>
                </a:rPr>
                <a:t>　　</a:t>
              </a:r>
            </a:p>
          </p:txBody>
        </p:sp>
      </p:grpSp>
      <p:sp>
        <p:nvSpPr>
          <p:cNvPr id="3" name="文本框 2">
            <a:extLst>
              <a:ext uri="{FF2B5EF4-FFF2-40B4-BE49-F238E27FC236}">
                <a16:creationId xmlns:a16="http://schemas.microsoft.com/office/drawing/2014/main" id="{F4D6D71A-42A1-F938-A036-B4183B7B5445}"/>
              </a:ext>
            </a:extLst>
          </p:cNvPr>
          <p:cNvSpPr txBox="1"/>
          <p:nvPr/>
        </p:nvSpPr>
        <p:spPr>
          <a:xfrm>
            <a:off x="2285258" y="2163250"/>
            <a:ext cx="484886" cy="642252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r>
              <a:rPr kumimoji="0" lang="en-US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36"/>
                <a:ea typeface="宋体" pitchFamily="36"/>
                <a:cs typeface="+mn-cs"/>
              </a:rPr>
              <a:t>B</a:t>
            </a:r>
            <a:endParaRPr lang="zh-CN" altLang="en-US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63" name="yt_shape_10063"/>
          <p:cNvSpPr txBox="1"/>
          <p:nvPr/>
        </p:nvSpPr>
        <p:spPr>
          <a:xfrm>
            <a:off x="540119" y="789030"/>
            <a:ext cx="11492915" cy="2215991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8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Times New Roman" pitchFamily="36"/>
              </a:rPr>
              <a:t> 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2024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Times New Roman" pitchFamily="36"/>
              </a:rPr>
              <a:t>·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楷体" pitchFamily="36"/>
              </a:rPr>
              <a:t>安徽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如图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平行四边形的面积是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40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 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cm</a:t>
            </a:r>
            <a:r>
              <a:rPr lang="en-US" altLang="zh-CN" sz="3600" b="1" i="0" u="none" baseline="300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2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  <a:sym typeface="_⨹_1_66713,isEnd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</a:b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点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是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边上的一点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且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∶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3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∶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2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4_a49ea,isEnd"/>
              </a:rPr>
              <a:t>那么三角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形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BC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的面积是</a:t>
            </a:r>
            <a:r>
              <a:rPr sz="3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</a:t>
            </a:r>
            <a:r>
              <a:rPr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                                </a:t>
            </a:r>
            <a:r>
              <a:rPr sz="5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三角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形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AB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3_0a2c2,isEnd"/>
              </a:rPr>
              <a:t>的面积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是</a:t>
            </a:r>
            <a:r>
              <a:rPr sz="3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</a:t>
            </a:r>
            <a:r>
              <a:rPr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                                </a:t>
            </a:r>
            <a:r>
              <a:rPr sz="5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</a:t>
            </a:r>
            <a:r>
              <a:rPr sz="100" spc="-100">
                <a:latin typeface="Times New Roman"/>
              </a:rPr>
              <a:t>⁠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  <a:sym typeface=",isEnd"/>
              </a:rPr>
              <a:t>.</a:t>
            </a:r>
          </a:p>
        </p:txBody>
      </p:sp>
      <p:grpSp>
        <p:nvGrpSpPr>
          <p:cNvPr id="10064" name="yt_shape_10064" title="H_196.95654">
            <a:extLst>
              <a:ext uri="{FF2B5EF4-FFF2-40B4-BE49-F238E27FC236}">
                <a16:creationId xmlns:a16="http://schemas.microsoft.com/office/drawing/2014/main" id="{249740F1-2B05-4C5A-B423-6F681AEFABC2}"/>
              </a:ext>
            </a:extLst>
          </p:cNvPr>
          <p:cNvGrpSpPr/>
          <p:nvPr/>
        </p:nvGrpSpPr>
        <p:grpSpPr>
          <a:xfrm>
            <a:off x="4649214" y="2999564"/>
            <a:ext cx="2893572" cy="2501348"/>
            <a:chOff x="0" y="0"/>
            <a:chExt cx="2893572" cy="2501348"/>
          </a:xfrm>
        </p:grpSpPr>
        <p:pic>
          <p:nvPicPr>
            <p:cNvPr id="2" name="yt_image_10064">
              <a:extLst>
                <a:ext uri="">
                  <a16:creationId xmlns="" xmlns:a14="http://schemas.microsoft.com/office/drawing/2010/main" xmlns:a16="http://schemas.microsoft.com/office/drawing/2014/main" id="{5351258F-BC95-41E6-9372-C2FE361B029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2893572" cy="19113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0066" name="yt_shape_10066" descr="{&quot;rangeId&quot;:0,&quot;IgnoreLineSpacing&quot;:1}"/>
            <p:cNvSpPr txBox="1"/>
            <p:nvPr/>
          </p:nvSpPr>
          <p:spPr>
            <a:xfrm>
              <a:off x="418313" y="1947350"/>
              <a:ext cx="2083904" cy="553998"/>
            </a:xfrm>
            <a:prstGeom prst="rect">
              <a:avLst/>
            </a:prstGeom>
          </p:spPr>
          <p:txBody>
            <a:bodyPr vert="horz" wrap="none" lIns="0" tIns="0" rIns="0" bIns="0" rtlCol="0">
              <a:noAutofit/>
            </a:bodyPr>
            <a:lstStyle/>
            <a:p>
              <a:pPr algn="l" eaLnBrk="1" latinLnBrk="0" hangingPunct="0">
                <a:lnSpc>
                  <a:spcPct val="100000"/>
                </a:lnSpc>
              </a:pP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宋体" pitchFamily="36"/>
                  <a:ea typeface="宋体" pitchFamily="36"/>
                </a:rPr>
                <a:t>（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第</a:t>
              </a:r>
              <a:r>
                <a:rPr lang="en-US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宋体" pitchFamily="36"/>
                </a:rPr>
                <a:t>8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题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宋体" pitchFamily="36"/>
                  <a:ea typeface="宋体" pitchFamily="36"/>
                </a:rPr>
                <a:t>）</a:t>
              </a:r>
            </a:p>
          </p:txBody>
        </p:sp>
      </p:grpSp>
      <p:sp>
        <p:nvSpPr>
          <p:cNvPr id="3" name="文本框 2">
            <a:extLst>
              <a:ext uri="{FF2B5EF4-FFF2-40B4-BE49-F238E27FC236}">
                <a16:creationId xmlns:a16="http://schemas.microsoft.com/office/drawing/2014/main" id="{5F97C878-82D1-4605-6207-F808EF86DDD1}"/>
              </a:ext>
            </a:extLst>
          </p:cNvPr>
          <p:cNvSpPr txBox="1"/>
          <p:nvPr/>
        </p:nvSpPr>
        <p:spPr>
          <a:xfrm>
            <a:off x="4212483" y="1839504"/>
            <a:ext cx="1946974" cy="642252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r>
              <a:rPr kumimoji="0" lang="en-US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20</a:t>
            </a:r>
            <a:r>
              <a:rPr kumimoji="0" lang="zh-CN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黑体" pitchFamily="36"/>
                <a:cs typeface="+mn-cs"/>
              </a:rPr>
              <a:t> </a:t>
            </a:r>
            <a:r>
              <a:rPr kumimoji="0" lang="en-US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cm</a:t>
            </a:r>
            <a:r>
              <a:rPr kumimoji="0" lang="en-US" altLang="zh-CN" sz="3600" b="1" i="0" strike="noStrike" kern="1200" cap="none" spc="0" normalizeH="0" baseline="3000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2</a:t>
            </a:r>
            <a:r>
              <a:rPr kumimoji="0" lang="zh-CN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　</a:t>
            </a:r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EAAE0DB9-93C3-4C23-194A-009A67413932}"/>
              </a:ext>
            </a:extLst>
          </p:cNvPr>
          <p:cNvSpPr txBox="1"/>
          <p:nvPr/>
        </p:nvSpPr>
        <p:spPr>
          <a:xfrm>
            <a:off x="1367683" y="2388144"/>
            <a:ext cx="1946974" cy="642252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r>
              <a:rPr kumimoji="0" lang="en-US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12</a:t>
            </a:r>
            <a:r>
              <a:rPr kumimoji="0" lang="zh-CN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黑体" pitchFamily="36"/>
                <a:cs typeface="+mn-cs"/>
              </a:rPr>
              <a:t> </a:t>
            </a:r>
            <a:r>
              <a:rPr kumimoji="0" lang="en-US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cm</a:t>
            </a:r>
            <a:r>
              <a:rPr kumimoji="0" lang="en-US" altLang="zh-CN" sz="3600" b="1" i="0" strike="noStrike" kern="1200" cap="none" spc="0" normalizeH="0" baseline="3000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2</a:t>
            </a:r>
            <a:r>
              <a:rPr kumimoji="0" lang="zh-CN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　</a:t>
            </a:r>
            <a:endParaRPr lang="zh-CN" altLang="en-US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  <p:bldP spid="4" grpId="0" build="allAtOnce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68" name="yt_shape_10068"/>
          <p:cNvSpPr txBox="1"/>
          <p:nvPr/>
        </p:nvSpPr>
        <p:spPr>
          <a:xfrm>
            <a:off x="540119" y="670788"/>
            <a:ext cx="11492915" cy="2215991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9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Times New Roman" pitchFamily="36"/>
              </a:rPr>
              <a:t> 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2024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Times New Roman" pitchFamily="36"/>
              </a:rPr>
              <a:t>·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楷体" pitchFamily="36"/>
              </a:rPr>
              <a:t>重庆巴蜀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如图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在平行四边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形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ABC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中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  <a:sym typeface="_⨹_1_e7e46,isEnd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对角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线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、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相交于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点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O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2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点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、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1_3d498,isEnd"/>
              </a:rPr>
              <a:t>分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别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是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O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、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的中点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连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结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、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 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若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AB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  <a:sym typeface="_⨹_1_aee8e,isEnd"/>
              </a:rPr>
              <a:t>＝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</a:b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42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°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则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的度数为</a:t>
            </a:r>
            <a:r>
              <a:rPr sz="3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</a:t>
            </a:r>
            <a:r>
              <a:rPr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                          </a:t>
            </a:r>
            <a:r>
              <a:rPr sz="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</a:t>
            </a:r>
            <a:r>
              <a:rPr sz="100" spc="-100">
                <a:latin typeface="Times New Roman"/>
              </a:rPr>
              <a:t>⁠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  <a:sym typeface=",isEnd"/>
              </a:rPr>
              <a:t>.</a:t>
            </a:r>
          </a:p>
        </p:txBody>
      </p:sp>
      <p:grpSp>
        <p:nvGrpSpPr>
          <p:cNvPr id="10069" name="yt_shape_10069" title="H_215.5815">
            <a:extLst>
              <a:ext uri="{FF2B5EF4-FFF2-40B4-BE49-F238E27FC236}">
                <a16:creationId xmlns:a16="http://schemas.microsoft.com/office/drawing/2014/main" id="{249740F1-2B05-4C5A-B423-6F681AEFABC2}"/>
              </a:ext>
            </a:extLst>
          </p:cNvPr>
          <p:cNvGrpSpPr/>
          <p:nvPr/>
        </p:nvGrpSpPr>
        <p:grpSpPr>
          <a:xfrm>
            <a:off x="4390621" y="3116950"/>
            <a:ext cx="3310850" cy="2737885"/>
            <a:chOff x="0" y="0"/>
            <a:chExt cx="3310850" cy="2737885"/>
          </a:xfrm>
        </p:grpSpPr>
        <p:pic>
          <p:nvPicPr>
            <p:cNvPr id="2" name="yt_image_10069">
              <a:extLst>
                <a:ext uri="">
                  <a16:creationId xmlns="" xmlns:a14="http://schemas.microsoft.com/office/drawing/2010/main" xmlns:a16="http://schemas.microsoft.com/office/drawing/2014/main" id="{5351258F-BC95-41E6-9372-C2FE361B029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3310850" cy="214788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0071" name="yt_shape_10071" descr="{&quot;rangeId&quot;:0,&quot;IgnoreLineSpacing&quot;:1}"/>
            <p:cNvSpPr txBox="1"/>
            <p:nvPr/>
          </p:nvSpPr>
          <p:spPr>
            <a:xfrm>
              <a:off x="626952" y="2183887"/>
              <a:ext cx="2083904" cy="553998"/>
            </a:xfrm>
            <a:prstGeom prst="rect">
              <a:avLst/>
            </a:prstGeom>
          </p:spPr>
          <p:txBody>
            <a:bodyPr vert="horz" wrap="none" lIns="0" tIns="0" rIns="0" bIns="0" rtlCol="0">
              <a:noAutofit/>
            </a:bodyPr>
            <a:lstStyle/>
            <a:p>
              <a:pPr algn="l" eaLnBrk="1" latinLnBrk="0" hangingPunct="0">
                <a:lnSpc>
                  <a:spcPct val="100000"/>
                </a:lnSpc>
              </a:pP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（第</a:t>
              </a:r>
              <a:r>
                <a:rPr lang="en-US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9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题）</a:t>
              </a:r>
            </a:p>
          </p:txBody>
        </p:sp>
      </p:grpSp>
      <p:sp>
        <p:nvSpPr>
          <p:cNvPr id="3" name="文本框 2">
            <a:extLst>
              <a:ext uri="{FF2B5EF4-FFF2-40B4-BE49-F238E27FC236}">
                <a16:creationId xmlns:a16="http://schemas.microsoft.com/office/drawing/2014/main" id="{36EFECD8-6780-C6DE-7ECB-E43BD1EBA62A}"/>
              </a:ext>
            </a:extLst>
          </p:cNvPr>
          <p:cNvSpPr txBox="1"/>
          <p:nvPr/>
        </p:nvSpPr>
        <p:spPr>
          <a:xfrm>
            <a:off x="6046046" y="2269902"/>
            <a:ext cx="1554861" cy="642252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r>
              <a:rPr kumimoji="0" lang="en-US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48</a:t>
            </a:r>
            <a:r>
              <a:rPr kumimoji="0" lang="en-US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宋体" pitchFamily="36"/>
                <a:ea typeface="宋体" pitchFamily="36"/>
                <a:cs typeface="+mn-cs"/>
              </a:rPr>
              <a:t>°</a:t>
            </a:r>
            <a:r>
              <a:rPr kumimoji="0" lang="zh-CN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　</a:t>
            </a:r>
            <a:endParaRPr lang="zh-CN" altLang="en-US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73" name="yt_shape_10073"/>
          <p:cNvSpPr txBox="1"/>
          <p:nvPr/>
        </p:nvSpPr>
        <p:spPr>
          <a:xfrm>
            <a:off x="540120" y="540000"/>
            <a:ext cx="11111999" cy="1107996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10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Times New Roman" pitchFamily="36"/>
              </a:rPr>
              <a:t> 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2024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Times New Roman" pitchFamily="36"/>
              </a:rPr>
              <a:t>·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楷体" pitchFamily="36"/>
              </a:rPr>
              <a:t>河南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如图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在平行四边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形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ABC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内有一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1_e5bc6"/>
              </a:rPr>
              <a:t>点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且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CB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CD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90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°.</a:t>
            </a:r>
          </a:p>
        </p:txBody>
      </p:sp>
      <p:pic>
        <p:nvPicPr>
          <p:cNvPr id="10074" name="yt_image_10074" title="H_160.00095">
            <a:extLst>
              <a:ext uri="">
                <a16:creationId xmlns="" xmlns:a14="http://schemas.microsoft.com/office/drawing/2010/main" xmlns:a16="http://schemas.microsoft.com/office/drawing/2014/main" id="{5351258F-BC95-41E6-9372-C2FE361B02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23870" y="1744056"/>
            <a:ext cx="3206822" cy="20320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076" name="yt_shape_10076"/>
          <p:cNvSpPr txBox="1"/>
          <p:nvPr/>
        </p:nvSpPr>
        <p:spPr>
          <a:xfrm>
            <a:off x="540119" y="3717020"/>
            <a:ext cx="11492915" cy="2215991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 smtClean="0">
                <a:solidFill>
                  <a:srgbClr val="000000"/>
                </a:solidFill>
                <a:effectLst/>
                <a:latin typeface="Times New Roman" pitchFamily="36"/>
                <a:ea typeface="楷体" pitchFamily="36"/>
              </a:rPr>
              <a:t>                                   </a:t>
            </a:r>
            <a:r>
              <a:rPr lang="zh-CN" altLang="zh-CN" sz="3600" b="1" i="0" u="none" smtClean="0">
                <a:solidFill>
                  <a:srgbClr val="000000"/>
                </a:solidFill>
                <a:effectLst/>
                <a:latin typeface="Times New Roman" pitchFamily="36"/>
                <a:ea typeface="楷体" pitchFamily="36"/>
              </a:rPr>
              <a:t>（第</a:t>
            </a:r>
            <a:r>
              <a:rPr lang="en-US" altLang="zh-CN" sz="3600" b="1" i="0" u="none" smtClean="0">
                <a:solidFill>
                  <a:srgbClr val="000000"/>
                </a:solidFill>
                <a:effectLst/>
                <a:latin typeface="Times New Roman" pitchFamily="36"/>
                <a:ea typeface="楷体" pitchFamily="36"/>
              </a:rPr>
              <a:t>10</a:t>
            </a:r>
            <a:r>
              <a:rPr lang="zh-CN" altLang="zh-CN" sz="3600" b="1" i="0" u="none" smtClean="0">
                <a:solidFill>
                  <a:srgbClr val="000000"/>
                </a:solidFill>
                <a:effectLst/>
                <a:latin typeface="Times New Roman" pitchFamily="36"/>
                <a:ea typeface="楷体" pitchFamily="36"/>
              </a:rPr>
              <a:t>题）</a:t>
            </a:r>
          </a:p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 spc="-200" smtClean="0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en-US" altLang="zh-CN" sz="3600" b="1" i="0" u="none" spc="-2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1</a:t>
            </a:r>
            <a:r>
              <a:rPr lang="zh-CN" altLang="zh-CN" sz="3600" b="1" i="0" u="none" spc="-200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zh-CN" altLang="zh-CN" sz="3600" b="1" i="0" u="none" spc="-2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请在下面三个结论中</a:t>
            </a:r>
            <a:r>
              <a:rPr lang="zh-CN" altLang="zh-CN" sz="3600" b="1" i="0" u="none" spc="-200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 spc="-2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10_87e53"/>
              </a:rPr>
              <a:t>选出一个正确的结论</a:t>
            </a:r>
            <a:r>
              <a:rPr lang="zh-CN" altLang="zh-CN" sz="3600" b="1" i="0" u="none" spc="-200" smtClean="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10_87e53"/>
              </a:rPr>
              <a:t>并</a:t>
            </a:r>
            <a:r>
              <a:rPr lang="zh-CN" altLang="zh-CN" sz="3600" b="1" i="0" u="none" spc="-200" smtClean="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证明</a:t>
            </a:r>
            <a:r>
              <a:rPr lang="zh-CN" altLang="zh-CN" sz="3600" b="1" i="0" u="none" spc="-200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：</a:t>
            </a:r>
          </a:p>
          <a:p>
            <a:pPr hangingPunct="0"/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①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BE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2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AB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；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②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BE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－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AB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90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°</a:t>
            </a:r>
            <a:r>
              <a:rPr lang="zh-CN" altLang="zh-CN" sz="3600" b="1" i="0" u="none" smtClean="0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；</a:t>
            </a:r>
            <a:endParaRPr lang="en-US" altLang="zh-CN" sz="3600" b="1" i="0" u="none" smtClean="0">
              <a:solidFill>
                <a:srgbClr val="000000"/>
              </a:solidFill>
              <a:effectLst/>
              <a:latin typeface="宋体" pitchFamily="36"/>
              <a:ea typeface="宋体" pitchFamily="36"/>
            </a:endParaRPr>
          </a:p>
          <a:p>
            <a:pPr hangingPunct="0"/>
            <a:r>
              <a:rPr lang="en-US" altLang="zh-CN" sz="3600" b="1" smtClean="0">
                <a:solidFill>
                  <a:srgbClr val="000000"/>
                </a:solidFill>
                <a:latin typeface="宋体" pitchFamily="36"/>
                <a:ea typeface="宋体" pitchFamily="36"/>
              </a:rPr>
              <a:t>③</a:t>
            </a:r>
            <a:r>
              <a:rPr lang="en-US" altLang="zh-CN" sz="3600" b="1" spc="375" smtClean="0">
                <a:solidFill>
                  <a:srgbClr val="000000"/>
                </a:solidFill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>
                <a:solidFill>
                  <a:srgbClr val="000000"/>
                </a:solidFill>
                <a:latin typeface="Times New Roman" pitchFamily="36"/>
                <a:ea typeface="宋体" pitchFamily="36"/>
              </a:rPr>
              <a:t>BE</a:t>
            </a:r>
            <a:r>
              <a:rPr lang="en-US" altLang="zh-CN" sz="3600" b="1" i="1" spc="375">
                <a:solidFill>
                  <a:srgbClr val="000000"/>
                </a:solidFill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>
                <a:solidFill>
                  <a:srgbClr val="000000"/>
                </a:solidFill>
                <a:latin typeface="宋体" pitchFamily="36"/>
                <a:ea typeface="宋体" pitchFamily="36"/>
              </a:rPr>
              <a:t>－</a:t>
            </a:r>
            <a:r>
              <a:rPr lang="en-US" altLang="zh-CN" sz="3600" b="1" spc="375">
                <a:solidFill>
                  <a:srgbClr val="000000"/>
                </a:solidFill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>
                <a:solidFill>
                  <a:srgbClr val="000000"/>
                </a:solidFill>
                <a:latin typeface="Times New Roman" pitchFamily="36"/>
                <a:ea typeface="宋体" pitchFamily="36"/>
              </a:rPr>
              <a:t>CB</a:t>
            </a:r>
            <a:r>
              <a:rPr lang="en-US" altLang="zh-CN" sz="3600" b="1" i="1" spc="375">
                <a:solidFill>
                  <a:srgbClr val="000000"/>
                </a:solidFill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>
                <a:solidFill>
                  <a:srgbClr val="000000"/>
                </a:solidFill>
                <a:latin typeface="宋体" pitchFamily="36"/>
                <a:ea typeface="宋体" pitchFamily="36"/>
              </a:rPr>
              <a:t>＝</a:t>
            </a:r>
            <a:r>
              <a:rPr lang="en-US" altLang="zh-CN" sz="3600" b="1">
                <a:solidFill>
                  <a:srgbClr val="000000"/>
                </a:solidFill>
                <a:latin typeface="Times New Roman" pitchFamily="36"/>
                <a:ea typeface="宋体" pitchFamily="36"/>
              </a:rPr>
              <a:t>90</a:t>
            </a:r>
            <a:r>
              <a:rPr lang="en-US" altLang="zh-CN" sz="3600" b="1">
                <a:solidFill>
                  <a:srgbClr val="000000"/>
                </a:solidFill>
                <a:latin typeface="宋体" pitchFamily="36"/>
                <a:ea typeface="宋体" pitchFamily="36"/>
              </a:rPr>
              <a:t>°.</a:t>
            </a:r>
          </a:p>
          <a:p>
            <a:pPr algn="l" eaLnBrk="1" latinLnBrk="0" hangingPunct="0">
              <a:lnSpc>
                <a:spcPct val="100000"/>
              </a:lnSpc>
            </a:pPr>
            <a:endParaRPr lang="zh-CN" altLang="zh-CN" sz="3600" b="1" i="0" u="none">
              <a:solidFill>
                <a:srgbClr val="000000"/>
              </a:solidFill>
              <a:effectLst/>
              <a:latin typeface="宋体" pitchFamily="36"/>
              <a:ea typeface="宋体" pitchFamily="36"/>
            </a:endParaRPr>
          </a:p>
        </p:txBody>
      </p:sp>
    </p:spTree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80" name="yt_shape_10080"/>
          <p:cNvSpPr txBox="1"/>
          <p:nvPr/>
        </p:nvSpPr>
        <p:spPr>
          <a:xfrm>
            <a:off x="540000" y="836820"/>
            <a:ext cx="5326779" cy="55399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1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解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：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正确的结论为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：</a:t>
            </a:r>
          </a:p>
        </p:txBody>
      </p:sp>
      <p:sp>
        <p:nvSpPr>
          <p:cNvPr id="10081" name="yt_shape_10081"/>
          <p:cNvSpPr txBox="1"/>
          <p:nvPr/>
        </p:nvSpPr>
        <p:spPr>
          <a:xfrm>
            <a:off x="540120" y="1441606"/>
            <a:ext cx="11492915" cy="387798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②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BE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－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AB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90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°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证明过程如下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：</a:t>
            </a:r>
          </a:p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∵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四边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形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ABC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是平行四边形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∴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∥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</a:p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∴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＋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AB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180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°.</a:t>
            </a:r>
          </a:p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∵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CB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CD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90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°</a:t>
            </a:r>
            <a:r>
              <a:rPr lang="zh-CN" altLang="zh-CN" sz="3600" b="1" i="0" u="none" smtClean="0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  <a:endParaRPr lang="en-US" altLang="zh-CN" sz="3600" b="1" i="0" u="none" smtClean="0">
              <a:solidFill>
                <a:srgbClr val="FF0000"/>
              </a:solidFill>
              <a:effectLst/>
              <a:latin typeface="宋体" pitchFamily="36"/>
              <a:ea typeface="宋体" pitchFamily="36"/>
            </a:endParaRPr>
          </a:p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 smtClean="0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∴</a:t>
            </a:r>
            <a:r>
              <a:rPr lang="en-US" altLang="zh-CN" sz="3600" b="1" i="0" u="none" spc="375" smtClean="0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BE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＋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180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°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</a:p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∴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BE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AB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</a:p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 spc="-100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∴∠</a:t>
            </a:r>
            <a:r>
              <a:rPr lang="en-US" altLang="zh-CN" sz="3600" b="1" i="1" u="none" spc="-100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BED</a:t>
            </a:r>
            <a:r>
              <a:rPr lang="zh-CN" altLang="zh-CN" sz="3600" b="1" i="0" u="none" spc="-100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－</a:t>
            </a:r>
            <a:r>
              <a:rPr lang="en-US" altLang="zh-CN" sz="3600" b="1" i="0" u="none" spc="-100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 spc="-100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ABE</a:t>
            </a:r>
            <a:r>
              <a:rPr lang="zh-CN" altLang="zh-CN" sz="3600" b="1" i="0" u="none" spc="-100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 spc="-100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 spc="-100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ABC</a:t>
            </a:r>
            <a:r>
              <a:rPr lang="zh-CN" altLang="zh-CN" sz="3600" b="1" i="0" u="none" spc="-100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－</a:t>
            </a:r>
            <a:r>
              <a:rPr lang="en-US" altLang="zh-CN" sz="3600" b="1" i="0" u="none" spc="-100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 spc="-100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ABE</a:t>
            </a:r>
            <a:r>
              <a:rPr lang="zh-CN" altLang="zh-CN" sz="3600" b="1" i="0" u="none" spc="-100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 spc="-100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 spc="-100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CBE</a:t>
            </a:r>
            <a:r>
              <a:rPr lang="zh-CN" altLang="zh-CN" sz="3600" b="1" i="0" u="none" spc="-100" smtClean="0">
                <a:solidFill>
                  <a:srgbClr val="FF0000"/>
                </a:solidFill>
                <a:effectLst/>
                <a:latin typeface="宋体" pitchFamily="36"/>
                <a:ea typeface="宋体" pitchFamily="36"/>
                <a:sym typeface="_⨹_1_3a1e6"/>
              </a:rPr>
              <a:t>＝</a:t>
            </a:r>
            <a:r>
              <a:rPr lang="en-US" altLang="zh-CN" sz="3600" b="1" i="0" u="none" spc="-100" smtClean="0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90</a:t>
            </a:r>
            <a:r>
              <a:rPr lang="en-US" altLang="zh-CN" sz="3600" b="1" i="0" u="none" spc="-100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°.</a:t>
            </a:r>
          </a:p>
        </p:txBody>
      </p:sp>
      <p:pic>
        <p:nvPicPr>
          <p:cNvPr id="5" name="yt_image_10074" title="H_160.00095">
            <a:extLst>
              <a:ext uri="">
                <a16:creationId xmlns="" xmlns:a14="http://schemas.microsoft.com/office/drawing/2010/main" xmlns:a16="http://schemas.microsoft.com/office/drawing/2014/main" id="{5351258F-BC95-41E6-9372-C2FE361B02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76075" y="2595788"/>
            <a:ext cx="3206822" cy="20320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0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0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0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0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8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08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08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8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08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08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8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08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08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8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08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08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8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08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08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8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008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008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80" grpId="0" build="allAtOnce"/>
      <p:bldP spid="10081" grpId="0" uiExpand="1" build="allAtOnce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82" name="yt_shape_10082"/>
          <p:cNvSpPr txBox="1"/>
          <p:nvPr/>
        </p:nvSpPr>
        <p:spPr>
          <a:xfrm>
            <a:off x="540000" y="620805"/>
            <a:ext cx="8880636" cy="55399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2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若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平分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CD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求证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：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 </a:t>
            </a:r>
          </a:p>
        </p:txBody>
      </p:sp>
      <p:sp>
        <p:nvSpPr>
          <p:cNvPr id="10083" name="yt_shape_10083"/>
          <p:cNvSpPr txBox="1"/>
          <p:nvPr/>
        </p:nvSpPr>
        <p:spPr>
          <a:xfrm>
            <a:off x="540000" y="1225591"/>
            <a:ext cx="8813310" cy="55399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2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证明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：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如图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在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上截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取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 </a:t>
            </a:r>
          </a:p>
        </p:txBody>
      </p:sp>
      <p:sp>
        <p:nvSpPr>
          <p:cNvPr id="10084" name="yt_shape_10084"/>
          <p:cNvSpPr txBox="1"/>
          <p:nvPr/>
        </p:nvSpPr>
        <p:spPr>
          <a:xfrm>
            <a:off x="540000" y="1830377"/>
            <a:ext cx="8390117" cy="55399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∵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平分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CD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∴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BD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BD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 </a:t>
            </a:r>
          </a:p>
        </p:txBody>
      </p:sp>
      <p:sp>
        <p:nvSpPr>
          <p:cNvPr id="10085" name="yt_shape_10085"/>
          <p:cNvSpPr txBox="1"/>
          <p:nvPr/>
        </p:nvSpPr>
        <p:spPr>
          <a:xfrm>
            <a:off x="540000" y="2435163"/>
            <a:ext cx="9977283" cy="55399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∵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 smtClean="0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  <a:endParaRPr lang="en-US" altLang="zh-CN" sz="3600" b="1" i="0" u="none" smtClean="0">
              <a:solidFill>
                <a:srgbClr val="FF0000"/>
              </a:solidFill>
              <a:effectLst/>
              <a:latin typeface="宋体" pitchFamily="36"/>
              <a:ea typeface="宋体" pitchFamily="36"/>
            </a:endParaRPr>
          </a:p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 smtClean="0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∴</a:t>
            </a:r>
            <a:r>
              <a:rPr lang="en-US" altLang="zh-CN" sz="3600" b="1" i="0" u="none" spc="375" smtClean="0">
                <a:solidFill>
                  <a:srgbClr val="FF0000"/>
                </a:solidFill>
                <a:effectLst/>
                <a:latin typeface="Cambria Math" pitchFamily="36"/>
                <a:ea typeface="Cambria Math" pitchFamily="36"/>
              </a:rPr>
              <a:t>△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BD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≌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△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BD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S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 A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 S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 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），</a:t>
            </a:r>
          </a:p>
        </p:txBody>
      </p:sp>
      <p:sp>
        <p:nvSpPr>
          <p:cNvPr id="10086" name="yt_shape_10086"/>
          <p:cNvSpPr txBox="1"/>
          <p:nvPr/>
        </p:nvSpPr>
        <p:spPr>
          <a:xfrm>
            <a:off x="540000" y="3500135"/>
            <a:ext cx="6641242" cy="55399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∴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BE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BF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 </a:t>
            </a:r>
          </a:p>
        </p:txBody>
      </p:sp>
      <p:sp>
        <p:nvSpPr>
          <p:cNvPr id="10087" name="yt_shape_10087"/>
          <p:cNvSpPr txBox="1"/>
          <p:nvPr/>
        </p:nvSpPr>
        <p:spPr>
          <a:xfrm>
            <a:off x="540000" y="4104921"/>
            <a:ext cx="7237559" cy="55399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由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1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知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BE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＋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180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°.</a:t>
            </a:r>
          </a:p>
        </p:txBody>
      </p:sp>
      <p:sp>
        <p:nvSpPr>
          <p:cNvPr id="10088" name="yt_shape_10088"/>
          <p:cNvSpPr txBox="1"/>
          <p:nvPr/>
        </p:nvSpPr>
        <p:spPr>
          <a:xfrm>
            <a:off x="540000" y="4709707"/>
            <a:ext cx="6463308" cy="55399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又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∵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BF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＋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BF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180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°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</a:p>
        </p:txBody>
      </p:sp>
      <p:sp>
        <p:nvSpPr>
          <p:cNvPr id="10089" name="yt_shape_10089"/>
          <p:cNvSpPr txBox="1"/>
          <p:nvPr/>
        </p:nvSpPr>
        <p:spPr>
          <a:xfrm>
            <a:off x="540000" y="5314493"/>
            <a:ext cx="9250930" cy="55399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∴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BF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∴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∴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 </a:t>
            </a:r>
          </a:p>
        </p:txBody>
      </p:sp>
      <p:pic>
        <p:nvPicPr>
          <p:cNvPr id="10" name="yt_image_10090">
            <a:extLst>
              <a:ext uri="">
                <a16:creationId xmlns="" xmlns:a14="http://schemas.microsoft.com/office/drawing/2010/main" xmlns:a16="http://schemas.microsoft.com/office/drawing/2014/main" id="{5351258F-BC95-41E6-9372-C2FE361B02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112140" y="2712162"/>
            <a:ext cx="3198345" cy="20335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0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0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0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0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0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0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8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08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08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0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0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0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0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0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0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00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00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83" grpId="0" build="allAtOnce"/>
      <p:bldP spid="10084" grpId="0" build="allAtOnce"/>
      <p:bldP spid="10085" grpId="0" build="allAtOnce"/>
      <p:bldP spid="10086" grpId="0" build="allAtOnce"/>
      <p:bldP spid="10087" grpId="0" build="allAtOnce"/>
      <p:bldP spid="10088" grpId="0" build="allAtOnce"/>
      <p:bldP spid="10089" grpId="0" build="allAtOnce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93" name="yt_shape_10093"/>
          <p:cNvSpPr txBox="1"/>
          <p:nvPr/>
        </p:nvSpPr>
        <p:spPr>
          <a:xfrm>
            <a:off x="540119" y="476795"/>
            <a:ext cx="3801810" cy="507831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en-US" altLang="zh-CN" sz="3300" b="0" i="0" u="none" spc="28821">
                <a:solidFill>
                  <a:srgbClr val="1EE3CF"/>
                </a:solidFill>
                <a:effectLst/>
                <a:latin typeface="Times New Roman" pitchFamily="33"/>
                <a:ea typeface="宋体" pitchFamily="33"/>
              </a:rPr>
              <a:t> </a:t>
            </a:r>
          </a:p>
        </p:txBody>
      </p:sp>
      <p:pic>
        <p:nvPicPr>
          <p:cNvPr id="10092" name="yt_image_10092" title="H_40.12496">
            <a:extLst>
              <a:ext uri="">
                <a16:creationId xmlns="" xmlns:a14="http://schemas.microsoft.com/office/drawing/2010/main" xmlns:a16="http://schemas.microsoft.com/office/drawing/2014/main" id="{5351258F-BC95-41E6-9372-C2FE361B02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38734" y="497449"/>
            <a:ext cx="3764257" cy="5095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095" name="yt_shape_10095"/>
          <p:cNvSpPr txBox="1"/>
          <p:nvPr/>
        </p:nvSpPr>
        <p:spPr>
          <a:xfrm>
            <a:off x="3548027" y="1057707"/>
            <a:ext cx="5095947" cy="55399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ctr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C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zh-CN" altLang="zh-CN" sz="3600" b="1" i="0" u="none">
                <a:solidFill>
                  <a:srgbClr val="C00000"/>
                </a:solidFill>
                <a:effectLst/>
                <a:latin typeface="Times New Roman" pitchFamily="36"/>
                <a:ea typeface="楷体" pitchFamily="36"/>
              </a:rPr>
              <a:t>敢于挑战</a:t>
            </a:r>
            <a:r>
              <a:rPr lang="zh-CN" altLang="zh-CN" sz="3600" b="1" i="0" u="none">
                <a:solidFill>
                  <a:srgbClr val="C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C00000"/>
                </a:solidFill>
                <a:effectLst/>
                <a:latin typeface="Times New Roman" pitchFamily="36"/>
                <a:ea typeface="楷体" pitchFamily="36"/>
              </a:rPr>
              <a:t>突破自我</a:t>
            </a:r>
            <a:r>
              <a:rPr lang="zh-CN" altLang="zh-CN" sz="3600" b="1" i="0" u="none">
                <a:solidFill>
                  <a:srgbClr val="C00000"/>
                </a:solidFill>
                <a:effectLst/>
                <a:latin typeface="宋体" pitchFamily="36"/>
                <a:ea typeface="宋体" pitchFamily="36"/>
              </a:rPr>
              <a:t>）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yt_shape_10096"/>
              <p:cNvSpPr txBox="1"/>
              <p:nvPr/>
            </p:nvSpPr>
            <p:spPr>
              <a:xfrm>
                <a:off x="540119" y="1628875"/>
                <a:ext cx="11316281" cy="3567580"/>
              </a:xfrm>
              <a:prstGeom prst="rect">
                <a:avLst/>
              </a:prstGeom>
            </p:spPr>
            <p:txBody>
              <a:bodyPr vert="horz" wrap="square" lIns="0" tIns="0" rIns="0" bIns="0" rtlCol="0">
                <a:noAutofit/>
              </a:bodyPr>
              <a:lstStyle/>
              <a:p>
                <a:pPr algn="l" eaLnBrk="1" latinLnBrk="0" hangingPunct="0">
                  <a:lnSpc>
                    <a:spcPct val="100000"/>
                  </a:lnSpc>
                </a:pPr>
                <a:r>
                  <a:rPr lang="en-US" altLang="zh-CN" sz="30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11</a:t>
                </a:r>
                <a:r>
                  <a:rPr lang="en-US" altLang="zh-CN" sz="30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.</a:t>
                </a:r>
                <a:r>
                  <a:rPr lang="en-US" altLang="zh-CN" sz="30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Times New Roman" pitchFamily="36"/>
                  </a:rPr>
                  <a:t> </a:t>
                </a:r>
                <a:r>
                  <a:rPr lang="zh-CN" altLang="zh-CN" sz="30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如图</a:t>
                </a:r>
                <a:r>
                  <a:rPr lang="zh-CN" altLang="zh-CN" sz="3000" b="1" i="0" u="none" spc="375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  <a:r>
                  <a:rPr lang="en-US" altLang="zh-CN" sz="3000" b="1" i="1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B</a:t>
                </a:r>
                <a:r>
                  <a:rPr lang="en-US" altLang="zh-CN" sz="3000" b="1" i="1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D</a:t>
                </a:r>
                <a:r>
                  <a:rPr lang="zh-CN" altLang="zh-CN" sz="30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为</a:t>
                </a:r>
                <a:r>
                  <a:rPr lang="en-US" altLang="zh-CN" sz="3000" b="1" i="0" u="none" spc="375">
                    <a:solidFill>
                      <a:srgbClr val="000000"/>
                    </a:solidFill>
                    <a:effectLst/>
                    <a:latin typeface="Cambria Math" pitchFamily="36"/>
                    <a:ea typeface="Cambria Math" pitchFamily="36"/>
                  </a:rPr>
                  <a:t>▱</a:t>
                </a:r>
                <a:r>
                  <a:rPr lang="en-US" altLang="zh-CN" sz="3000" b="1" i="1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ABC</a:t>
                </a:r>
                <a:r>
                  <a:rPr lang="en-US" altLang="zh-CN" sz="3000" b="1" i="1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D</a:t>
                </a:r>
                <a:r>
                  <a:rPr lang="zh-CN" altLang="zh-CN" sz="30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的对角线</a:t>
                </a:r>
                <a:r>
                  <a:rPr lang="zh-CN" altLang="zh-CN" sz="30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  <a:r>
                  <a:rPr lang="en-US" altLang="zh-CN" sz="3000" b="1" i="0" u="none" spc="375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∠</a:t>
                </a:r>
                <a:r>
                  <a:rPr lang="en-US" altLang="zh-CN" sz="3000" b="1" i="1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DB</a:t>
                </a:r>
                <a:r>
                  <a:rPr lang="en-US" altLang="zh-CN" sz="3000" b="1" i="1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C</a:t>
                </a:r>
                <a:r>
                  <a:rPr lang="zh-CN" altLang="zh-CN" sz="30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:r>
                  <a:rPr lang="en-US" altLang="zh-CN" sz="30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45</a:t>
                </a:r>
                <a:r>
                  <a:rPr lang="en-US" altLang="zh-CN" sz="30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°</a:t>
                </a:r>
                <a:r>
                  <a:rPr lang="zh-CN" altLang="zh-CN" sz="3000" b="1" i="0" u="none" spc="375" smtClean="0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  <a:sym typeface="_⨹_1_81070"/>
                  </a:rPr>
                  <a:t>，</a:t>
                </a:r>
                <a:r>
                  <a:rPr lang="en-US" altLang="zh-CN" sz="3000" b="1" i="1" u="none" smtClean="0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D</a:t>
                </a:r>
                <a:r>
                  <a:rPr lang="en-US" altLang="zh-CN" sz="3000" b="1" i="1" u="none" spc="375" smtClean="0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E</a:t>
                </a:r>
                <a:r>
                  <a:rPr lang="en-US" altLang="zh-CN" sz="3000" b="1" i="0" u="none" spc="375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⊥</a:t>
                </a:r>
                <a:r>
                  <a:rPr lang="en-US" altLang="zh-CN" sz="3000" b="1" i="1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B</a:t>
                </a:r>
                <a:r>
                  <a:rPr lang="en-US" altLang="zh-CN" sz="3000" b="1" i="1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C</a:t>
                </a:r>
                <a:r>
                  <a:rPr lang="zh-CN" altLang="zh-CN" sz="30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于</a:t>
                </a:r>
                <a:r>
                  <a:rPr lang="zh-CN" altLang="zh-CN" sz="3000" b="1" i="0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点</a:t>
                </a:r>
                <a:r>
                  <a:rPr lang="en-US" altLang="zh-CN" sz="3000" b="1" i="1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E</a:t>
                </a:r>
                <a:r>
                  <a:rPr lang="zh-CN" altLang="zh-CN" sz="3000" b="1" i="0" u="none" spc="375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  <a:r>
                  <a:rPr lang="en-US" altLang="zh-CN" sz="3000" b="1" i="1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B</a:t>
                </a:r>
                <a:r>
                  <a:rPr lang="en-US" altLang="zh-CN" sz="3000" b="1" i="1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F</a:t>
                </a:r>
                <a:r>
                  <a:rPr lang="en-US" altLang="zh-CN" sz="3000" b="1" i="0" u="none" spc="375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⊥</a:t>
                </a:r>
                <a:r>
                  <a:rPr lang="en-US" altLang="zh-CN" sz="3000" b="1" i="1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C</a:t>
                </a:r>
                <a:r>
                  <a:rPr lang="en-US" altLang="zh-CN" sz="3000" b="1" i="1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D</a:t>
                </a:r>
                <a:r>
                  <a:rPr lang="zh-CN" altLang="zh-CN" sz="30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于</a:t>
                </a:r>
                <a:r>
                  <a:rPr lang="zh-CN" altLang="zh-CN" sz="3000" b="1" i="0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点</a:t>
                </a:r>
                <a:r>
                  <a:rPr lang="en-US" altLang="zh-CN" sz="3000" b="1" i="1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F</a:t>
                </a:r>
                <a:r>
                  <a:rPr lang="zh-CN" altLang="zh-CN" sz="3000" b="1" i="0" u="none" spc="375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  <a:r>
                  <a:rPr lang="en-US" altLang="zh-CN" sz="3000" b="1" i="1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D</a:t>
                </a:r>
                <a:r>
                  <a:rPr lang="en-US" altLang="zh-CN" sz="3000" b="1" i="1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E</a:t>
                </a:r>
                <a:r>
                  <a:rPr lang="zh-CN" altLang="zh-CN" sz="3000" b="1" i="0" u="none" spc="375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、</a:t>
                </a:r>
                <a:r>
                  <a:rPr lang="en-US" altLang="zh-CN" sz="3000" b="1" i="1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B</a:t>
                </a:r>
                <a:r>
                  <a:rPr lang="en-US" altLang="zh-CN" sz="3000" b="1" i="1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F</a:t>
                </a:r>
                <a:r>
                  <a:rPr lang="zh-CN" altLang="zh-CN" sz="30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相交于</a:t>
                </a:r>
                <a:r>
                  <a:rPr lang="zh-CN" altLang="zh-CN" sz="3000" b="1" i="0" u="none" spc="375" smtClean="0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  <a:sym typeface="_⨹_1_2c8a6"/>
                  </a:rPr>
                  <a:t>点</a:t>
                </a:r>
                <a:r>
                  <a:rPr lang="en-US" altLang="zh-CN" sz="3000" b="1" i="1" u="none" spc="375" smtClean="0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H</a:t>
                </a:r>
                <a:r>
                  <a:rPr lang="zh-CN" altLang="zh-CN" sz="30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  <a:r>
                  <a:rPr lang="zh-CN" altLang="zh-CN" sz="30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直</a:t>
                </a:r>
                <a:r>
                  <a:rPr lang="zh-CN" altLang="zh-CN" sz="3000" b="1" i="0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线</a:t>
                </a:r>
                <a:r>
                  <a:rPr lang="en-US" altLang="zh-CN" sz="3000" b="1" i="1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B</a:t>
                </a:r>
                <a:r>
                  <a:rPr lang="en-US" altLang="zh-CN" sz="3000" b="1" i="1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F</a:t>
                </a:r>
                <a:r>
                  <a:rPr lang="zh-CN" altLang="zh-CN" sz="30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交线</a:t>
                </a:r>
                <a:r>
                  <a:rPr lang="zh-CN" altLang="zh-CN" sz="3000" b="1" i="0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段</a:t>
                </a:r>
                <a:r>
                  <a:rPr lang="en-US" altLang="zh-CN" sz="3000" b="1" i="1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A</a:t>
                </a:r>
                <a:r>
                  <a:rPr lang="en-US" altLang="zh-CN" sz="3000" b="1" i="1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D</a:t>
                </a:r>
                <a:r>
                  <a:rPr lang="zh-CN" altLang="zh-CN" sz="30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的延长线于</a:t>
                </a:r>
                <a:r>
                  <a:rPr lang="zh-CN" altLang="zh-CN" sz="3000" b="1" i="0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点</a:t>
                </a:r>
                <a:r>
                  <a:rPr lang="en-US" altLang="zh-CN" sz="3000" b="1" i="1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G</a:t>
                </a:r>
                <a:r>
                  <a:rPr lang="en-US" altLang="zh-CN" sz="30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.</a:t>
                </a:r>
                <a:r>
                  <a:rPr lang="en-US" altLang="zh-CN" sz="3000" b="1" i="1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 </a:t>
                </a:r>
                <a:r>
                  <a:rPr lang="zh-CN" altLang="zh-CN" sz="30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下列结论</a:t>
                </a:r>
                <a:r>
                  <a:rPr lang="zh-CN" altLang="zh-CN" sz="30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：</a:t>
                </a:r>
                <a:r>
                  <a:rPr lang="en-US" altLang="zh-CN" sz="3000" b="1" i="0" u="none" spc="375" smtClean="0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  <a:sym typeface="_⨹_1_54ce6"/>
                  </a:rPr>
                  <a:t>①</a:t>
                </a:r>
                <a:r>
                  <a:rPr lang="en-US" altLang="zh-CN" sz="3000" b="1" i="1" u="none" smtClean="0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C</a:t>
                </a:r>
                <a:r>
                  <a:rPr lang="en-US" altLang="zh-CN" sz="3000" b="1" i="1" u="none" spc="375" smtClean="0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E</a:t>
                </a:r>
                <a:r>
                  <a:rPr lang="zh-CN" altLang="zh-CN" sz="3000" b="1" i="0" u="none" spc="375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3000" b="1" i="1">
                            <a:solidFill>
                              <a:srgbClr val="01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72" charset="0"/>
                          </a:rPr>
                        </m:ctrlPr>
                      </m:fPr>
                      <m:num>
                        <m:r>
                          <a:rPr lang="en-US" altLang="zh-CN" sz="3000" b="1" i="0">
                            <a:solidFill>
                              <a:srgbClr val="01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3000" b="1" i="0">
                            <a:solidFill>
                              <a:srgbClr val="01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sz="3000" b="1" i="1">
                    <a:solidFill>
                      <a:srgbClr val="010000"/>
                    </a:solidFill>
                    <a:effectLst/>
                    <a:latin typeface="Times New Roman" panose="02040503050406030204" pitchFamily="72" charset="0"/>
                    <a:ea typeface="Cambria Math" panose="02040503050406030204" pitchFamily="72" charset="0"/>
                  </a:rPr>
                  <a:t> </a:t>
                </a:r>
                <a:r>
                  <a:rPr lang="en-US" altLang="zh-CN" sz="3000" b="1" i="1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B</a:t>
                </a:r>
                <a:r>
                  <a:rPr lang="en-US" altLang="zh-CN" sz="3000" b="1" i="1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E</a:t>
                </a:r>
                <a:r>
                  <a:rPr lang="zh-CN" altLang="zh-CN" sz="30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；</a:t>
                </a:r>
                <a:r>
                  <a:rPr lang="en-US" altLang="zh-CN" sz="30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②</a:t>
                </a:r>
                <a:r>
                  <a:rPr lang="en-US" altLang="zh-CN" sz="3000" b="1" i="0" u="none" spc="375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∠</a:t>
                </a:r>
                <a:r>
                  <a:rPr lang="en-US" altLang="zh-CN" sz="3000" b="1" i="1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A</a:t>
                </a:r>
                <a:r>
                  <a:rPr lang="zh-CN" altLang="zh-CN" sz="30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:r>
                  <a:rPr lang="en-US" altLang="zh-CN" sz="3000" b="1" i="0" u="none" spc="375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∠</a:t>
                </a:r>
                <a:r>
                  <a:rPr lang="en-US" altLang="zh-CN" sz="3000" b="1" i="1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BH</a:t>
                </a:r>
                <a:r>
                  <a:rPr lang="en-US" altLang="zh-CN" sz="3000" b="1" i="1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E</a:t>
                </a:r>
                <a:r>
                  <a:rPr lang="zh-CN" altLang="zh-CN" sz="30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；</a:t>
                </a:r>
                <a:r>
                  <a:rPr lang="en-US" altLang="zh-CN" sz="3000" b="1" i="0" u="none" spc="375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③</a:t>
                </a:r>
                <a:r>
                  <a:rPr lang="en-US" altLang="zh-CN" sz="3000" b="1" i="1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A</a:t>
                </a:r>
                <a:r>
                  <a:rPr lang="en-US" altLang="zh-CN" sz="3000" b="1" i="1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B</a:t>
                </a:r>
                <a:r>
                  <a:rPr lang="zh-CN" altLang="zh-CN" sz="3000" b="1" i="0" u="none" spc="375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:r>
                  <a:rPr lang="en-US" altLang="zh-CN" sz="3000" b="1" i="1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B</a:t>
                </a:r>
                <a:r>
                  <a:rPr lang="en-US" altLang="zh-CN" sz="3000" b="1" i="1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H</a:t>
                </a:r>
                <a:r>
                  <a:rPr lang="zh-CN" altLang="zh-CN" sz="30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；</a:t>
                </a:r>
                <a:r>
                  <a:rPr lang="en-US" altLang="zh-CN" sz="3000" b="1" i="0" u="none" smtClean="0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  <a:sym typeface="_⨹_1_682ae"/>
                  </a:rPr>
                  <a:t>④</a:t>
                </a:r>
                <a:r>
                  <a:rPr lang="en-US" altLang="zh-CN" sz="3000" b="1" i="0" u="none" spc="375" smtClean="0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∠</a:t>
                </a:r>
                <a:r>
                  <a:rPr lang="en-US" altLang="zh-CN" sz="3000" b="1" i="1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BH</a:t>
                </a:r>
                <a:r>
                  <a:rPr lang="en-US" altLang="zh-CN" sz="3000" b="1" i="1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D</a:t>
                </a:r>
                <a:r>
                  <a:rPr lang="zh-CN" altLang="zh-CN" sz="30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:r>
                  <a:rPr lang="en-US" altLang="zh-CN" sz="3000" b="1" i="0" u="none" spc="375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∠</a:t>
                </a:r>
                <a:r>
                  <a:rPr lang="en-US" altLang="zh-CN" sz="3000" b="1" i="1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BD</a:t>
                </a:r>
                <a:r>
                  <a:rPr lang="en-US" altLang="zh-CN" sz="3000" b="1" i="1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G</a:t>
                </a:r>
                <a:r>
                  <a:rPr lang="zh-CN" altLang="zh-CN" sz="30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；</a:t>
                </a:r>
                <a:r>
                  <a:rPr lang="en-US" altLang="zh-CN" sz="3000" b="1" i="0" u="none" spc="375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⑤</a:t>
                </a:r>
                <a:r>
                  <a:rPr lang="en-US" altLang="zh-CN" sz="3000" b="1" i="1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BH</a:t>
                </a:r>
                <a:r>
                  <a:rPr lang="en-US" altLang="zh-CN" sz="3000" b="1" i="0" u="none" baseline="30000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2</a:t>
                </a:r>
                <a:r>
                  <a:rPr lang="zh-CN" altLang="zh-CN" sz="3000" b="1" i="0" u="none" spc="375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＋</a:t>
                </a:r>
                <a:r>
                  <a:rPr lang="en-US" altLang="zh-CN" sz="3000" b="1" i="1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BG</a:t>
                </a:r>
                <a:r>
                  <a:rPr lang="en-US" altLang="zh-CN" sz="3000" b="1" i="0" u="none" baseline="30000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2</a:t>
                </a:r>
                <a:r>
                  <a:rPr lang="zh-CN" altLang="zh-CN" sz="3000" b="1" i="0" u="none" spc="375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:r>
                  <a:rPr lang="en-US" altLang="zh-CN" sz="3000" b="1" i="1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AG</a:t>
                </a:r>
                <a:r>
                  <a:rPr lang="en-US" altLang="zh-CN" sz="3000" b="1" i="0" u="none" baseline="30000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2</a:t>
                </a:r>
                <a:r>
                  <a:rPr lang="en-US" altLang="zh-CN" sz="30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.</a:t>
                </a:r>
                <a:r>
                  <a:rPr lang="zh-CN" altLang="zh-CN" sz="30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  <a:sym typeface="_⨹_6_251cd"/>
                  </a:rPr>
                  <a:t>其中正确的</a:t>
                </a:r>
                <a:r>
                  <a:rPr lang="zh-CN" altLang="zh-CN" sz="3000" b="1" i="0" u="none" smtClean="0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  <a:sym typeface="_⨹_6_251cd"/>
                  </a:rPr>
                  <a:t>结</a:t>
                </a:r>
                <a:r>
                  <a:rPr lang="zh-CN" altLang="zh-CN" sz="3000" b="1" i="0" u="none" smtClean="0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论</a:t>
                </a:r>
                <a:r>
                  <a:rPr lang="zh-CN" altLang="zh-CN" sz="30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有</a:t>
                </a:r>
                <a:r>
                  <a:rPr lang="zh-CN" altLang="zh-CN" sz="30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（</a:t>
                </a:r>
                <a:r>
                  <a:rPr lang="zh-CN" altLang="zh-CN" sz="3000" b="1" i="1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　</a:t>
                </a:r>
                <a:r>
                  <a:rPr lang="en-US" altLang="zh-CN" sz="3000" b="1" i="0" u="none">
                    <a:solidFill>
                      <a:srgbClr val="FF0000">
                        <a:alpha val="0"/>
                      </a:srgbClr>
                    </a:solidFill>
                    <a:effectLst/>
                    <a:latin typeface="Times New Roman" pitchFamily="36"/>
                    <a:ea typeface="宋体" pitchFamily="36"/>
                  </a:rPr>
                  <a:t>C</a:t>
                </a:r>
                <a:r>
                  <a:rPr lang="zh-CN" altLang="zh-CN" sz="3000" b="1" i="1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　</a:t>
                </a:r>
                <a:r>
                  <a:rPr lang="zh-CN" altLang="zh-CN" sz="30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）</a:t>
                </a:r>
              </a:p>
            </p:txBody>
          </p:sp>
        </mc:Choice>
        <mc:Fallback xmlns="">
          <p:sp>
            <p:nvSpPr>
              <p:cNvPr id="5" name="yt_shape_1009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0119" y="1628875"/>
                <a:ext cx="11316281" cy="3567580"/>
              </a:xfrm>
              <a:prstGeom prst="rect">
                <a:avLst/>
              </a:prstGeom>
              <a:blipFill>
                <a:blip r:embed="rId3"/>
                <a:stretch>
                  <a:fillRect l="-2101" t="-3932" r="-188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6" name="yt_table_10101_skip" title="H_43.2">
            <a:extLst>
              <a:ext uri="{FF2B5EF4-FFF2-40B4-BE49-F238E27FC236}">
                <a16:creationId xmlns:a16="http://schemas.microsoft.com/office/drawing/2014/main" id="{85F9CD91-DE56-4981-AD6D-3D4292DC4A2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40822251"/>
              </p:ext>
            </p:extLst>
          </p:nvPr>
        </p:nvGraphicFramePr>
        <p:xfrm>
          <a:off x="540119" y="4256043"/>
          <a:ext cx="10708640" cy="548640"/>
        </p:xfrm>
        <a:graphic>
          <a:graphicData uri="http://schemas.openxmlformats.org/drawingml/2006/table">
            <a:tbl>
              <a:tblPr/>
              <a:tblGrid>
                <a:gridCol w="1955631">
                  <a:extLst>
                    <a:ext uri="{9D8B030D-6E8A-4147-A177-3AD203B41FA5}">
                      <a16:colId xmlns:a16="http://schemas.microsoft.com/office/drawing/2014/main" val="10014"/>
                    </a:ext>
                  </a:extLst>
                </a:gridCol>
                <a:gridCol w="1944135">
                  <a:extLst>
                    <a:ext uri="{9D8B030D-6E8A-4147-A177-3AD203B41FA5}">
                      <a16:colId xmlns:a16="http://schemas.microsoft.com/office/drawing/2014/main" val="10015"/>
                    </a:ext>
                  </a:extLst>
                </a:gridCol>
                <a:gridCol w="2088145">
                  <a:extLst>
                    <a:ext uri="{9D8B030D-6E8A-4147-A177-3AD203B41FA5}">
                      <a16:colId xmlns:a16="http://schemas.microsoft.com/office/drawing/2014/main" val="10016"/>
                    </a:ext>
                  </a:extLst>
                </a:gridCol>
                <a:gridCol w="4720729">
                  <a:extLst>
                    <a:ext uri="{9D8B030D-6E8A-4147-A177-3AD203B41FA5}">
                      <a16:colId xmlns:a16="http://schemas.microsoft.com/office/drawing/2014/main" val="1001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672380" indent="-672380" algn="l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A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.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 1</a:t>
                      </a: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个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672380" indent="-672380" algn="l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B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.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 2</a:t>
                      </a: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个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672380" indent="-672380" algn="l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C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.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 3</a:t>
                      </a: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个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672380" indent="-672380" algn="l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D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.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 4</a:t>
                      </a: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个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pSp>
        <p:nvGrpSpPr>
          <p:cNvPr id="7" name="yt_shape_10098_skip" title="H_184.95654">
            <a:extLst>
              <a:ext uri="{FF2B5EF4-FFF2-40B4-BE49-F238E27FC236}">
                <a16:creationId xmlns:a16="http://schemas.microsoft.com/office/drawing/2014/main" id="{249740F1-2B05-4C5A-B423-6F681AEFABC2}"/>
              </a:ext>
            </a:extLst>
          </p:cNvPr>
          <p:cNvGrpSpPr/>
          <p:nvPr/>
        </p:nvGrpSpPr>
        <p:grpSpPr>
          <a:xfrm>
            <a:off x="8372068" y="3789025"/>
            <a:ext cx="3180512" cy="2348948"/>
            <a:chOff x="0" y="0"/>
            <a:chExt cx="3180512" cy="2348948"/>
          </a:xfrm>
        </p:grpSpPr>
        <p:pic>
          <p:nvPicPr>
            <p:cNvPr id="8" name="yt_image_10098">
              <a:extLst>
                <a:ext uri="">
                  <a16:creationId xmlns="" xmlns:mc="http://schemas.openxmlformats.org/markup-compatibility/2006" xmlns:a14="http://schemas.microsoft.com/office/drawing/2010/main" xmlns:p14="http://schemas.microsoft.com/office/powerpoint/2010/main" xmlns:a16="http://schemas.microsoft.com/office/drawing/2014/main" id="{5351258F-BC95-41E6-9372-C2FE361B029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0" y="0"/>
              <a:ext cx="3180512" cy="17589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9" name="yt_shape_10100" descr="{&quot;rangeId&quot;:0,&quot;IgnoreLineSpacing&quot;:1}"/>
            <p:cNvSpPr txBox="1"/>
            <p:nvPr/>
          </p:nvSpPr>
          <p:spPr>
            <a:xfrm>
              <a:off x="447509" y="1794950"/>
              <a:ext cx="2289281" cy="553998"/>
            </a:xfrm>
            <a:prstGeom prst="rect">
              <a:avLst/>
            </a:prstGeom>
          </p:spPr>
          <p:txBody>
            <a:bodyPr vert="horz" wrap="none" lIns="0" tIns="0" rIns="0" bIns="0" rtlCol="0">
              <a:noAutofit/>
            </a:bodyPr>
            <a:lstStyle/>
            <a:p>
              <a:pPr algn="l" eaLnBrk="1" latinLnBrk="0" hangingPunct="0">
                <a:lnSpc>
                  <a:spcPct val="100000"/>
                </a:lnSpc>
              </a:pP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（第</a:t>
              </a:r>
              <a:r>
                <a:rPr lang="en-US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11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题）</a:t>
              </a:r>
            </a:p>
          </p:txBody>
        </p:sp>
      </p:grpSp>
      <p:sp>
        <p:nvSpPr>
          <p:cNvPr id="10" name="文本框 9">
            <a:extLst>
              <a:ext uri="{FF2B5EF4-FFF2-40B4-BE49-F238E27FC236}">
                <a16:creationId xmlns:a16="http://schemas.microsoft.com/office/drawing/2014/main" id="{D874CD5E-3E59-DE33-53DF-C193410E52DC}"/>
              </a:ext>
            </a:extLst>
          </p:cNvPr>
          <p:cNvSpPr txBox="1"/>
          <p:nvPr/>
        </p:nvSpPr>
        <p:spPr>
          <a:xfrm>
            <a:off x="2348842" y="3613791"/>
            <a:ext cx="510286" cy="642252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r>
              <a:rPr kumimoji="0" lang="en-US" altLang="zh-CN" sz="30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36"/>
                <a:ea typeface="宋体" pitchFamily="36"/>
              </a:rPr>
              <a:t>C</a:t>
            </a:r>
            <a:endParaRPr lang="zh-CN" altLang="en-US" sz="300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allAtOnce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04" name="yt_shape_10104"/>
          <p:cNvSpPr txBox="1"/>
          <p:nvPr/>
        </p:nvSpPr>
        <p:spPr>
          <a:xfrm>
            <a:off x="540119" y="1395839"/>
            <a:ext cx="11316281" cy="2215991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hangingPunct="0"/>
            <a:r>
              <a:rPr lang="en-US" altLang="zh-CN" sz="3600" b="1">
                <a:solidFill>
                  <a:srgbClr val="000000"/>
                </a:solidFill>
                <a:latin typeface="Times New Roman" pitchFamily="36"/>
                <a:ea typeface="宋体" pitchFamily="36"/>
              </a:rPr>
              <a:t>12</a:t>
            </a:r>
            <a:r>
              <a:rPr lang="en-US" altLang="zh-CN" sz="3600" b="1">
                <a:solidFill>
                  <a:srgbClr val="000000"/>
                </a:solidFill>
                <a:latin typeface="宋体" pitchFamily="36"/>
                <a:ea typeface="宋体" pitchFamily="36"/>
              </a:rPr>
              <a:t>.</a:t>
            </a:r>
            <a:r>
              <a:rPr lang="en-US" altLang="zh-CN" sz="3600" b="1">
                <a:solidFill>
                  <a:srgbClr val="000000"/>
                </a:solidFill>
                <a:latin typeface="Times New Roman" pitchFamily="36"/>
                <a:ea typeface="Times New Roman" pitchFamily="36"/>
              </a:rPr>
              <a:t> </a:t>
            </a:r>
            <a:r>
              <a:rPr lang="zh-CN" altLang="zh-CN" sz="3600" b="1">
                <a:solidFill>
                  <a:srgbClr val="000000"/>
                </a:solidFill>
                <a:latin typeface="宋体" pitchFamily="36"/>
                <a:ea typeface="宋体" pitchFamily="36"/>
              </a:rPr>
              <a:t>（</a:t>
            </a:r>
            <a:r>
              <a:rPr lang="en-US" altLang="zh-CN" sz="3600" b="1">
                <a:solidFill>
                  <a:srgbClr val="000000"/>
                </a:solidFill>
                <a:latin typeface="Times New Roman" pitchFamily="36"/>
                <a:ea typeface="宋体" pitchFamily="36"/>
              </a:rPr>
              <a:t>1</a:t>
            </a:r>
            <a:r>
              <a:rPr lang="zh-CN" altLang="zh-CN" sz="3600" b="1" smtClean="0">
                <a:solidFill>
                  <a:srgbClr val="000000"/>
                </a:solidFill>
                <a:latin typeface="宋体" pitchFamily="36"/>
                <a:ea typeface="宋体" pitchFamily="36"/>
              </a:rPr>
              <a:t>）</a:t>
            </a:r>
            <a:r>
              <a:rPr lang="zh-CN" altLang="zh-CN" sz="3600" b="1" i="0" u="none" smtClean="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如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图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、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分别是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Cambria Math" pitchFamily="36"/>
                <a:ea typeface="Cambria Math" pitchFamily="36"/>
              </a:rPr>
              <a:t>▱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ABC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的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边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、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上的点</a:t>
            </a:r>
            <a:r>
              <a:rPr lang="zh-CN" altLang="zh-CN" sz="3600" b="1" i="0" u="none" spc="375" smtClean="0">
                <a:solidFill>
                  <a:srgbClr val="000000"/>
                </a:solidFill>
                <a:effectLst/>
                <a:latin typeface="宋体" pitchFamily="36"/>
                <a:ea typeface="宋体" pitchFamily="36"/>
                <a:sym typeface="_⨹_1_6e595,isEnd"/>
              </a:rPr>
              <a:t>，</a:t>
            </a:r>
            <a:r>
              <a:rPr lang="en-US" altLang="zh-CN" sz="3600" b="1" i="1" u="none" smtClean="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 smtClean="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与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相交于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点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P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与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相交于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点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Q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 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若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S</a:t>
            </a:r>
            <a:r>
              <a:rPr lang="en-US" altLang="zh-CN" sz="3600" b="1" i="0" u="none" spc="375" baseline="-25000">
                <a:solidFill>
                  <a:srgbClr val="000000"/>
                </a:solidFill>
                <a:effectLst/>
                <a:latin typeface="Cambria Math" pitchFamily="36"/>
                <a:ea typeface="Cambria Math" pitchFamily="36"/>
              </a:rPr>
              <a:t>△</a:t>
            </a:r>
            <a:r>
              <a:rPr lang="en-US" altLang="zh-CN" sz="3600" b="1" i="1" u="none" baseline="-25000" smtClean="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AP</a:t>
            </a:r>
            <a:r>
              <a:rPr lang="en-US" altLang="zh-CN" sz="3600" b="1" i="1" u="none" spc="375" baseline="-25000" smtClean="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1_ef50d,isEnd"/>
              </a:rPr>
              <a:t>D</a:t>
            </a:r>
            <a:r>
              <a:rPr lang="zh-CN" altLang="zh-CN" sz="3600" b="1" i="0" u="none" smtClean="0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17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 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cm</a:t>
            </a:r>
            <a:r>
              <a:rPr lang="en-US" altLang="zh-CN" sz="3600" b="1" i="0" u="none" baseline="300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2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S</a:t>
            </a:r>
            <a:r>
              <a:rPr lang="en-US" altLang="zh-CN" sz="3600" b="1" i="0" u="none" spc="375" baseline="-25000">
                <a:solidFill>
                  <a:srgbClr val="000000"/>
                </a:solidFill>
                <a:effectLst/>
                <a:latin typeface="Cambria Math" pitchFamily="36"/>
                <a:ea typeface="Cambria Math" pitchFamily="36"/>
              </a:rPr>
              <a:t>△</a:t>
            </a:r>
            <a:r>
              <a:rPr lang="en-US" altLang="zh-CN" sz="3600" b="1" i="1" u="none" baseline="-250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BQ</a:t>
            </a:r>
            <a:r>
              <a:rPr lang="en-US" altLang="zh-CN" sz="3600" b="1" i="1" u="none" spc="375" baseline="-250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27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 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cm</a:t>
            </a:r>
            <a:r>
              <a:rPr lang="en-US" altLang="zh-CN" sz="3600" b="1" i="0" u="none" baseline="300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2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8_6a442,isEnd"/>
              </a:rPr>
              <a:t>则阴影部分的面积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为</a:t>
            </a:r>
            <a:r>
              <a:rPr sz="3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</a:t>
            </a:r>
            <a:r>
              <a:rPr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                  </a:t>
            </a:r>
            <a:r>
              <a:rPr sz="17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cm</a:t>
            </a:r>
            <a:r>
              <a:rPr lang="en-US" altLang="zh-CN" sz="3600" b="1" i="0" u="none" baseline="300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2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  <a:sym typeface=",isEnd"/>
              </a:rPr>
              <a:t>；</a:t>
            </a:r>
          </a:p>
        </p:txBody>
      </p:sp>
      <p:pic>
        <p:nvPicPr>
          <p:cNvPr id="10105" name="yt_image_10105">
            <a:extLst>
              <a:ext uri="">
                <a16:creationId xmlns="" xmlns:a14="http://schemas.microsoft.com/office/drawing/2010/main" xmlns:a16="http://schemas.microsoft.com/office/drawing/2014/main" id="{5351258F-BC95-41E6-9372-C2FE361B02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6036" y="3212985"/>
            <a:ext cx="2759927" cy="12874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107" name="yt_shape_10107"/>
          <p:cNvSpPr txBox="1"/>
          <p:nvPr/>
        </p:nvSpPr>
        <p:spPr>
          <a:xfrm>
            <a:off x="4437693" y="4645324"/>
            <a:ext cx="3316613" cy="55399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ctr"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[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楷体" pitchFamily="36"/>
              </a:rPr>
              <a:t>第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12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1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楷体" pitchFamily="36"/>
              </a:rPr>
              <a:t>题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]</a:t>
            </a:r>
            <a:r>
              <a:rPr lang="zh-CN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　</a:t>
            </a: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id="{E823BF11-C0A7-0BEF-A22C-0E3155B7BE50}"/>
              </a:ext>
            </a:extLst>
          </p:cNvPr>
          <p:cNvSpPr txBox="1"/>
          <p:nvPr/>
        </p:nvSpPr>
        <p:spPr>
          <a:xfrm>
            <a:off x="1367683" y="2994953"/>
            <a:ext cx="1096074" cy="642252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r>
              <a:rPr kumimoji="0" lang="en-US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44</a:t>
            </a:r>
            <a:r>
              <a:rPr kumimoji="0" lang="zh-CN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　</a:t>
            </a:r>
            <a:endParaRPr lang="zh-CN" altLang="en-US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allAtOnce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08" name="yt_shape_10108"/>
          <p:cNvSpPr txBox="1"/>
          <p:nvPr/>
        </p:nvSpPr>
        <p:spPr>
          <a:xfrm>
            <a:off x="540119" y="1025198"/>
            <a:ext cx="11492915" cy="2215991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2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如图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点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为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Cambria Math" pitchFamily="36"/>
                <a:ea typeface="Cambria Math" pitchFamily="36"/>
              </a:rPr>
              <a:t>▱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ABC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内一点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连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结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、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  <a:sym typeface="_⨹_1_825bc,isEnd"/>
              </a:rPr>
              <a:t>、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/>
            </a:r>
            <a:b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</a:b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、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、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已知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Cambria Math" pitchFamily="36"/>
                <a:ea typeface="Cambria Math" pitchFamily="36"/>
              </a:rPr>
              <a:t>△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BC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的面积为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2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Cambria Math" pitchFamily="36"/>
                <a:ea typeface="Cambria Math" pitchFamily="36"/>
              </a:rPr>
              <a:t>△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AB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3_4e15a,isEnd"/>
              </a:rPr>
              <a:t>的面积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为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3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Cambria Math" pitchFamily="36"/>
                <a:ea typeface="Cambria Math" pitchFamily="36"/>
              </a:rPr>
              <a:t>△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CE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的面积为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10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则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Cambria Math" pitchFamily="36"/>
                <a:ea typeface="Cambria Math" pitchFamily="36"/>
              </a:rPr>
              <a:t>△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AD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的面积为 </a:t>
            </a:r>
            <a:r>
              <a:rPr sz="3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</a:t>
            </a:r>
            <a:r>
              <a:rPr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                  </a:t>
            </a:r>
            <a:r>
              <a:rPr sz="9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</a:t>
            </a:r>
            <a:r>
              <a:rPr sz="100" spc="-100">
                <a:latin typeface="Times New Roman"/>
              </a:rPr>
              <a:t>⁠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  <a:sym typeface="_⨹_1_23309,isEnd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阴影部分的面积为 </a:t>
            </a:r>
            <a:r>
              <a:rPr sz="3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</a:t>
            </a:r>
            <a:r>
              <a:rPr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               </a:t>
            </a:r>
            <a:r>
              <a:rPr sz="5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</a:t>
            </a:r>
            <a:r>
              <a:rPr sz="100" spc="-100">
                <a:latin typeface="Times New Roman"/>
              </a:rPr>
              <a:t>⁠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  <a:sym typeface=",isEnd"/>
              </a:rPr>
              <a:t>.</a:t>
            </a:r>
          </a:p>
        </p:txBody>
      </p:sp>
      <p:pic>
        <p:nvPicPr>
          <p:cNvPr id="10109" name="yt_image_10109" title="H_112.12496">
            <a:extLst>
              <a:ext uri="">
                <a16:creationId xmlns="" xmlns:a14="http://schemas.microsoft.com/office/drawing/2010/main" xmlns:a16="http://schemas.microsoft.com/office/drawing/2014/main" id="{5351258F-BC95-41E6-9372-C2FE361B02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41354" y="3444341"/>
            <a:ext cx="3109290" cy="14239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111" name="yt_shape_10111"/>
          <p:cNvSpPr txBox="1"/>
          <p:nvPr/>
        </p:nvSpPr>
        <p:spPr>
          <a:xfrm>
            <a:off x="4466740" y="4918802"/>
            <a:ext cx="2853345" cy="55399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ctr"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[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楷体" pitchFamily="36"/>
              </a:rPr>
              <a:t>第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12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2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楷体" pitchFamily="36"/>
              </a:rPr>
              <a:t>题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]</a:t>
            </a: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id="{A839E887-9473-D85C-8149-8FD48BC5248A}"/>
              </a:ext>
            </a:extLst>
          </p:cNvPr>
          <p:cNvSpPr txBox="1"/>
          <p:nvPr/>
        </p:nvSpPr>
        <p:spPr>
          <a:xfrm>
            <a:off x="10033846" y="2075672"/>
            <a:ext cx="1070864" cy="642252"/>
          </a:xfrm>
          <a:prstGeom prst="rect">
            <a:avLst/>
          </a:prstGeom>
          <a:noFill/>
        </p:spPr>
        <p:txBody>
          <a:bodyPr vert="horz" wrap="none" rtlCol="0" anchor="ctr">
            <a:noAutofit/>
          </a:bodyPr>
          <a:lstStyle/>
          <a:p>
            <a:r>
              <a:rPr kumimoji="0" lang="en-US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11</a:t>
            </a:r>
            <a:r>
              <a:rPr kumimoji="0" lang="zh-CN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　</a:t>
            </a:r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6D358F74-E7A3-95DD-AFD3-355BB6AB937B}"/>
              </a:ext>
            </a:extLst>
          </p:cNvPr>
          <p:cNvSpPr txBox="1"/>
          <p:nvPr/>
        </p:nvSpPr>
        <p:spPr>
          <a:xfrm>
            <a:off x="4693496" y="2624312"/>
            <a:ext cx="867474" cy="642252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r>
              <a:rPr kumimoji="0" lang="en-US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8</a:t>
            </a:r>
            <a:r>
              <a:rPr kumimoji="0" lang="zh-CN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　</a:t>
            </a:r>
            <a:endParaRPr lang="zh-CN" altLang="en-US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allAtOnce"/>
      <p:bldP spid="3" grpId="0" build="allAtOnce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01" name="yt_shape_10001"/>
          <p:cNvSpPr txBox="1"/>
          <p:nvPr/>
        </p:nvSpPr>
        <p:spPr>
          <a:xfrm>
            <a:off x="4393046" y="1838172"/>
            <a:ext cx="3288208" cy="477054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en-US" altLang="zh-CN" sz="3100" b="0" i="0" u="none" spc="24866">
                <a:solidFill>
                  <a:srgbClr val="1EE3CF"/>
                </a:solidFill>
                <a:effectLst/>
                <a:latin typeface="Times New Roman" pitchFamily="31"/>
                <a:ea typeface="宋体" pitchFamily="31"/>
              </a:rPr>
              <a:t> </a:t>
            </a:r>
          </a:p>
        </p:txBody>
      </p:sp>
      <p:pic>
        <p:nvPicPr>
          <p:cNvPr id="10000" name="yt_image_10000" title="H_37.75">
            <a:extLst>
              <a:ext uri="">
                <a16:creationId xmlns="" xmlns:p14="http://schemas.microsoft.com/office/powerpoint/2010/main" xmlns:a14="http://schemas.microsoft.com/office/drawing/2010/main" xmlns:a16="http://schemas.microsoft.com/office/drawing/2014/main" id="{5351258F-BC95-41E6-9372-C2FE361B02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93046" y="1873907"/>
            <a:ext cx="3255632" cy="479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003" name="yt_shape_10003"/>
          <p:cNvSpPr txBox="1"/>
          <p:nvPr/>
        </p:nvSpPr>
        <p:spPr>
          <a:xfrm>
            <a:off x="540119" y="2404006"/>
            <a:ext cx="11492915" cy="1107996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1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Times New Roman" pitchFamily="36"/>
              </a:rPr>
              <a:t> </a:t>
            </a:r>
            <a:r>
              <a:rPr lang="zh-CN" altLang="zh-CN" sz="3600" b="1" i="0" u="none">
                <a:solidFill>
                  <a:srgbClr val="00AEEF"/>
                </a:solidFill>
                <a:effectLst/>
                <a:latin typeface="Times New Roman" pitchFamily="36"/>
                <a:ea typeface="黑体" pitchFamily="36"/>
              </a:rPr>
              <a:t>【教材改编】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已知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Cambria Math" pitchFamily="36"/>
                <a:ea typeface="Cambria Math" pitchFamily="36"/>
              </a:rPr>
              <a:t>▱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ABC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中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若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130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°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1_60434"/>
              </a:rPr>
              <a:t>则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的度数是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zh-CN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　</a:t>
            </a:r>
            <a:r>
              <a:rPr lang="en-US" altLang="zh-CN" sz="3600" b="1" i="0" u="none">
                <a:solidFill>
                  <a:srgbClr val="FF0000">
                    <a:alpha val="0"/>
                  </a:srgbClr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zh-CN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　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</a:p>
        </p:txBody>
      </p:sp>
      <p:graphicFrame>
        <p:nvGraphicFramePr>
          <p:cNvPr id="10004" name="yt_table_10004" title="H_86.4">
            <a:extLst>
              <a:ext uri="{FF2B5EF4-FFF2-40B4-BE49-F238E27FC236}">
                <a16:creationId xmlns:a16="http://schemas.microsoft.com/office/drawing/2014/main" id="{85F9CD91-DE56-4981-AD6D-3D4292DC4A2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98656722"/>
              </p:ext>
            </p:extLst>
          </p:nvPr>
        </p:nvGraphicFramePr>
        <p:xfrm>
          <a:off x="540085" y="3562790"/>
          <a:ext cx="6700076" cy="1097280"/>
        </p:xfrm>
        <a:graphic>
          <a:graphicData uri="http://schemas.openxmlformats.org/drawingml/2006/table">
            <a:tbl>
              <a:tblPr/>
              <a:tblGrid>
                <a:gridCol w="3464433">
                  <a:extLst>
                    <a:ext uri="{9D8B030D-6E8A-4147-A177-3AD203B41FA5}">
                      <a16:colId xmlns:a16="http://schemas.microsoft.com/office/drawing/2014/main" val="10018"/>
                    </a:ext>
                  </a:extLst>
                </a:gridCol>
                <a:gridCol w="3235643">
                  <a:extLst>
                    <a:ext uri="{9D8B030D-6E8A-4147-A177-3AD203B41FA5}">
                      <a16:colId xmlns:a16="http://schemas.microsoft.com/office/drawing/2014/main" val="1001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672380" indent="-672380" algn="l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A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.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 50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°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672380" indent="-672380" algn="l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B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.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 65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°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672380" indent="-672380" algn="l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C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.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 115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°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672380" indent="-672380" algn="l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D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.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 130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°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2" name="文本框 1">
            <a:extLst>
              <a:ext uri="{FF2B5EF4-FFF2-40B4-BE49-F238E27FC236}">
                <a16:creationId xmlns:a16="http://schemas.microsoft.com/office/drawing/2014/main" id="{6891919E-8A4E-1F96-5201-5B8DBF608208}"/>
              </a:ext>
            </a:extLst>
          </p:cNvPr>
          <p:cNvSpPr txBox="1"/>
          <p:nvPr/>
        </p:nvSpPr>
        <p:spPr>
          <a:xfrm>
            <a:off x="4061671" y="2905840"/>
            <a:ext cx="510286" cy="642252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r>
              <a:rPr kumimoji="0" lang="en-US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36"/>
                <a:ea typeface="宋体" pitchFamily="36"/>
                <a:cs typeface="+mn-cs"/>
              </a:rPr>
              <a:t>A</a:t>
            </a:r>
            <a:endParaRPr lang="zh-CN" altLang="en-US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allAtOnce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12" name="yt_shape_10112"/>
          <p:cNvSpPr txBox="1"/>
          <p:nvPr/>
        </p:nvSpPr>
        <p:spPr>
          <a:xfrm>
            <a:off x="540119" y="692810"/>
            <a:ext cx="11492915" cy="1107996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13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Times New Roman" pitchFamily="36"/>
              </a:rPr>
              <a:t> 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如图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在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Cambria Math" pitchFamily="36"/>
                <a:ea typeface="Cambria Math" pitchFamily="36"/>
              </a:rPr>
              <a:t>▱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ABC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中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BC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45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°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⊥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  <a:sym typeface="_⨹_1_07515"/>
              </a:rPr>
              <a:t>，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/>
            </a:r>
            <a:b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</a:b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、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分别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为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、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边上两点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平分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EF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 </a:t>
            </a:r>
          </a:p>
        </p:txBody>
      </p:sp>
      <p:sp>
        <p:nvSpPr>
          <p:cNvPr id="10113" name="yt_shape_10113"/>
          <p:cNvSpPr txBox="1"/>
          <p:nvPr/>
        </p:nvSpPr>
        <p:spPr>
          <a:xfrm>
            <a:off x="540000" y="1851594"/>
            <a:ext cx="9569927" cy="55399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1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如图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1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若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2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5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求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的长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；</a:t>
            </a:r>
          </a:p>
        </p:txBody>
      </p:sp>
      <p:grpSp>
        <p:nvGrpSpPr>
          <p:cNvPr id="10114" name="yt_shape_10114" title="H_201.45259">
            <a:extLst>
              <a:ext uri="{FF2B5EF4-FFF2-40B4-BE49-F238E27FC236}">
                <a16:creationId xmlns:a16="http://schemas.microsoft.com/office/drawing/2014/main" id="{249740F1-2B05-4C5A-B423-6F681AEFABC2}"/>
              </a:ext>
            </a:extLst>
          </p:cNvPr>
          <p:cNvGrpSpPr/>
          <p:nvPr/>
        </p:nvGrpSpPr>
        <p:grpSpPr>
          <a:xfrm>
            <a:off x="8474254" y="3071447"/>
            <a:ext cx="3271345" cy="2558448"/>
            <a:chOff x="0" y="0"/>
            <a:chExt cx="3271345" cy="2558448"/>
          </a:xfrm>
        </p:grpSpPr>
        <p:pic>
          <p:nvPicPr>
            <p:cNvPr id="2" name="yt_image_10114" descr="{&quot;wDrawing&quot;:{&quot;cropLeftRatio&quot;:0.0,&quot;cropWidthRatio&quot;:0.50756,&quot;cropTopRatio&quot;:0.0,&quot;cropHeightRatio&quot;:1.0}}">
              <a:extLst>
                <a:ext uri="">
                  <a16:creationId xmlns="" xmlns:a14="http://schemas.microsoft.com/office/drawing/2010/main" xmlns:a16="http://schemas.microsoft.com/office/drawing/2014/main" id="{5351258F-BC95-41E6-9372-C2FE361B029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3271345" cy="19684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0116" name="yt_shape_10116" descr="{&quot;rangeId&quot;:0,&quot;IgnoreLineSpacing&quot;:1}"/>
            <p:cNvSpPr txBox="1"/>
            <p:nvPr/>
          </p:nvSpPr>
          <p:spPr>
            <a:xfrm>
              <a:off x="492925" y="2004450"/>
              <a:ext cx="2314736" cy="553998"/>
            </a:xfrm>
            <a:prstGeom prst="rect">
              <a:avLst/>
            </a:prstGeom>
          </p:spPr>
          <p:txBody>
            <a:bodyPr vert="horz" wrap="none" lIns="0" tIns="0" rIns="0" bIns="0" rtlCol="0">
              <a:noAutofit/>
            </a:bodyPr>
            <a:lstStyle/>
            <a:p>
              <a:pPr algn="l" eaLnBrk="1" latinLnBrk="0" hangingPunct="0">
                <a:lnSpc>
                  <a:spcPct val="100000"/>
                </a:lnSpc>
              </a:pP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宋体" pitchFamily="36"/>
                  <a:ea typeface="宋体" pitchFamily="36"/>
                </a:rPr>
                <a:t>（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第</a:t>
              </a:r>
              <a:r>
                <a:rPr lang="en-US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宋体" pitchFamily="36"/>
                </a:rPr>
                <a:t>13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题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宋体" pitchFamily="36"/>
                  <a:ea typeface="宋体" pitchFamily="36"/>
                </a:rPr>
                <a:t>）</a:t>
              </a:r>
            </a:p>
          </p:txBody>
        </p:sp>
      </p:grpSp>
      <p:sp>
        <p:nvSpPr>
          <p:cNvPr id="7" name="yt_shape_10118"/>
          <p:cNvSpPr txBox="1"/>
          <p:nvPr/>
        </p:nvSpPr>
        <p:spPr>
          <a:xfrm>
            <a:off x="540000" y="2389670"/>
            <a:ext cx="10017166" cy="2769989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1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解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：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在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Cambria Math" pitchFamily="36"/>
                <a:ea typeface="Cambria Math" pitchFamily="36"/>
              </a:rPr>
              <a:t>▱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ABC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中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∥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</a:p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∴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EB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CF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 </a:t>
            </a:r>
          </a:p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∵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平分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EF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∴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EF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CF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 </a:t>
            </a:r>
          </a:p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∴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EF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EB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 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∴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5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.</a:t>
            </a:r>
          </a:p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∵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2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∴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＋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7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allAtOnce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19" name="yt_shape_10119"/>
          <p:cNvSpPr txBox="1"/>
          <p:nvPr/>
        </p:nvSpPr>
        <p:spPr>
          <a:xfrm>
            <a:off x="540119" y="1314484"/>
            <a:ext cx="11492915" cy="1107996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2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如图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2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若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G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为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上一点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且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GB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EF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  <a:sym typeface="_⨹_1_f6288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求证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：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G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＋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2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 </a:t>
            </a:r>
          </a:p>
        </p:txBody>
      </p:sp>
      <p:grpSp>
        <p:nvGrpSpPr>
          <p:cNvPr id="4" name="组合 3"/>
          <p:cNvGrpSpPr/>
          <p:nvPr/>
        </p:nvGrpSpPr>
        <p:grpSpPr>
          <a:xfrm>
            <a:off x="3791840" y="2924965"/>
            <a:ext cx="3881832" cy="2558448"/>
            <a:chOff x="3719835" y="2924965"/>
            <a:chExt cx="3881832" cy="2558448"/>
          </a:xfrm>
        </p:grpSpPr>
        <p:grpSp>
          <p:nvGrpSpPr>
            <p:cNvPr id="10120" name="yt_shape_10120" title="H_201.45259">
              <a:extLst>
                <a:ext uri="{FF2B5EF4-FFF2-40B4-BE49-F238E27FC236}">
                  <a16:creationId xmlns:a16="http://schemas.microsoft.com/office/drawing/2014/main" id="{249740F1-2B05-4C5A-B423-6F681AEFABC2}"/>
                </a:ext>
              </a:extLst>
            </p:cNvPr>
            <p:cNvGrpSpPr/>
            <p:nvPr/>
          </p:nvGrpSpPr>
          <p:grpSpPr>
            <a:xfrm>
              <a:off x="4151865" y="2924965"/>
              <a:ext cx="3449802" cy="2558448"/>
              <a:chOff x="0" y="0"/>
              <a:chExt cx="3449802" cy="2558448"/>
            </a:xfrm>
          </p:grpSpPr>
          <p:pic>
            <p:nvPicPr>
              <p:cNvPr id="3" name="yt_image_10120" descr="{&quot;wDrawing&quot;:{&quot;cropLeftRatio&quot;:0.46474856,&quot;cropWidthRatio&quot;:0.53524894,&quot;cropTopRatio&quot;:0.0,&quot;cropHeightRatio&quot;:1.0}}">
                <a:extLst>
                  <a:ext uri="">
                    <a16:creationId xmlns="" xmlns:a14="http://schemas.microsoft.com/office/drawing/2010/main" xmlns:a16="http://schemas.microsoft.com/office/drawing/2014/main" id="{5351258F-BC95-41E6-9372-C2FE361B0291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0" y="0"/>
                <a:ext cx="3449802" cy="196845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10122" name="yt_shape_10122" descr="{&quot;rangeId&quot;:0,&quot;IgnoreLineSpacing&quot;:1}"/>
              <p:cNvSpPr txBox="1"/>
              <p:nvPr/>
            </p:nvSpPr>
            <p:spPr>
              <a:xfrm>
                <a:off x="582154" y="2004450"/>
                <a:ext cx="2314736" cy="553998"/>
              </a:xfrm>
              <a:prstGeom prst="rect">
                <a:avLst/>
              </a:prstGeom>
            </p:spPr>
            <p:txBody>
              <a:bodyPr vert="horz" wrap="none" lIns="0" tIns="0" rIns="0" bIns="0" rtlCol="0">
                <a:noAutofit/>
              </a:bodyPr>
              <a:lstStyle/>
              <a:p>
                <a:pPr algn="l" eaLnBrk="1" latinLnBrk="0" hangingPunct="0">
                  <a:lnSpc>
                    <a:spcPct val="100000"/>
                  </a:lnSpc>
                </a:pP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（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楷体" pitchFamily="36"/>
                  </a:rPr>
                  <a:t>第</a:t>
                </a:r>
                <a:r>
                  <a:rPr lang="en-US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13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楷体" pitchFamily="36"/>
                  </a:rPr>
                  <a:t>题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）</a:t>
                </a:r>
              </a:p>
            </p:txBody>
          </p:sp>
        </p:grpSp>
        <p:sp>
          <p:nvSpPr>
            <p:cNvPr id="2" name="矩形 1"/>
            <p:cNvSpPr/>
            <p:nvPr/>
          </p:nvSpPr>
          <p:spPr>
            <a:xfrm>
              <a:off x="3719835" y="3909190"/>
              <a:ext cx="648045" cy="59988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24" name="yt_shape_10124"/>
          <p:cNvSpPr txBox="1"/>
          <p:nvPr/>
        </p:nvSpPr>
        <p:spPr>
          <a:xfrm>
            <a:off x="540119" y="540000"/>
            <a:ext cx="11492915" cy="569719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2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证明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：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如图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2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在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边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上截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取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N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G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 </a:t>
            </a:r>
          </a:p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∵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GF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NF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</a:p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∴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Cambria Math" pitchFamily="36"/>
                <a:ea typeface="Cambria Math" pitchFamily="36"/>
              </a:rPr>
              <a:t>△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BF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G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≌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△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BF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N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S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 A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 S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 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en-US" altLang="zh-CN" sz="3600" b="1" i="0" u="none" smtClean="0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.</a:t>
            </a:r>
          </a:p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 smtClean="0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∴</a:t>
            </a:r>
            <a:r>
              <a:rPr lang="en-US" altLang="zh-CN" sz="3600" b="1" i="0" u="none" spc="375" smtClean="0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BG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BN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 </a:t>
            </a:r>
          </a:p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∵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EF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＋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BF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G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＋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BF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N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180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°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</a:p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BF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G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＋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BG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＋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GB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180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°</a:t>
            </a:r>
            <a:r>
              <a:rPr lang="zh-CN" altLang="zh-CN" sz="3600" b="1" i="0" u="none" smtClean="0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  <a:endParaRPr lang="en-US" altLang="zh-CN" sz="3600" b="1" i="0" u="none" smtClean="0">
              <a:solidFill>
                <a:srgbClr val="FF0000"/>
              </a:solidFill>
              <a:effectLst/>
              <a:latin typeface="宋体" pitchFamily="36"/>
              <a:ea typeface="宋体" pitchFamily="36"/>
            </a:endParaRPr>
          </a:p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 spc="375" smtClean="0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GB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zh-CN" altLang="zh-CN" sz="3600" b="1" i="0" u="none" smtClean="0">
                <a:solidFill>
                  <a:srgbClr val="FF0000"/>
                </a:solidFill>
                <a:effectLst/>
                <a:latin typeface="宋体" pitchFamily="36"/>
                <a:ea typeface="宋体" pitchFamily="36"/>
                <a:sym typeface="_⨹_1_9cbd7"/>
              </a:rPr>
              <a:t>＝</a:t>
            </a:r>
            <a:r>
              <a:rPr lang="en-US" altLang="zh-CN" sz="3600" b="1" i="0" u="none" spc="375" smtClean="0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EF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 smtClean="0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</a:p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 smtClean="0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∴</a:t>
            </a:r>
            <a:r>
              <a:rPr lang="en-US" altLang="zh-CN" sz="3600" b="1" i="0" u="none" spc="375" smtClean="0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 smtClean="0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BG</a:t>
            </a:r>
            <a:r>
              <a:rPr lang="en-US" altLang="zh-CN" sz="3600" b="1" i="1" u="none" spc="375" smtClean="0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zh-CN" altLang="zh-CN" sz="3600" b="1" i="0" u="none" smtClean="0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 spc="375" smtClean="0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 smtClean="0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BF</a:t>
            </a:r>
            <a:r>
              <a:rPr lang="en-US" altLang="zh-CN" sz="3600" b="1" i="1" u="none" spc="375" smtClean="0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N</a:t>
            </a:r>
            <a:r>
              <a:rPr lang="en-US" altLang="zh-CN" sz="3600" b="1" i="0" u="none" smtClean="0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1" u="none" smtClean="0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 </a:t>
            </a:r>
            <a:r>
              <a:rPr lang="en-US" altLang="zh-CN" sz="3600" b="1" i="0" u="none" smtClean="0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∴</a:t>
            </a:r>
            <a:r>
              <a:rPr lang="en-US" altLang="zh-CN" sz="3600" b="1" i="0" u="none" spc="375" smtClean="0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 smtClean="0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BF</a:t>
            </a:r>
            <a:r>
              <a:rPr lang="en-US" altLang="zh-CN" sz="3600" b="1" i="1" u="none" spc="375" smtClean="0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N</a:t>
            </a:r>
            <a:r>
              <a:rPr lang="zh-CN" altLang="zh-CN" sz="3600" b="1" i="0" u="none" smtClean="0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 spc="375" smtClean="0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 smtClean="0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BN</a:t>
            </a:r>
            <a:r>
              <a:rPr lang="en-US" altLang="zh-CN" sz="3600" b="1" i="1" u="none" spc="375" smtClean="0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en-US" altLang="zh-CN" sz="3600" b="1" i="0" u="none" smtClean="0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1" u="none" smtClean="0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 </a:t>
            </a:r>
          </a:p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 smtClean="0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∴</a:t>
            </a:r>
            <a:r>
              <a:rPr lang="en-US" altLang="zh-CN" sz="3600" b="1" i="0" u="none" spc="375" smtClean="0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BF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BN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 </a:t>
            </a:r>
          </a:p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∵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⊥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∴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CB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90</a:t>
            </a:r>
            <a:r>
              <a:rPr lang="en-US" altLang="zh-CN" sz="3600" b="1" i="0" u="none" smtClean="0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°.</a:t>
            </a:r>
            <a:endParaRPr lang="en-US" altLang="zh-CN" sz="3600" b="1" i="0" u="none">
              <a:solidFill>
                <a:srgbClr val="FF0000"/>
              </a:solidFill>
              <a:effectLst/>
              <a:latin typeface="宋体" pitchFamily="36"/>
              <a:ea typeface="宋体" pitchFamily="36"/>
            </a:endParaRPr>
          </a:p>
        </p:txBody>
      </p:sp>
      <p:pic>
        <p:nvPicPr>
          <p:cNvPr id="3" name="yt_image_10125">
            <a:extLst>
              <a:ext uri="">
                <a16:creationId xmlns="" xmlns:a14="http://schemas.microsoft.com/office/drawing/2010/main" xmlns:a16="http://schemas.microsoft.com/office/drawing/2014/main" id="{5351258F-BC95-41E6-9372-C2FE361B02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44170" y="1916895"/>
            <a:ext cx="3176807" cy="1987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1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1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1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1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1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1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1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1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2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12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12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2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12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12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2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12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12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2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012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012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2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012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012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2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012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012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124" grpId="0" build="allAtOnce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yt_shape_2">
            <a:extLst>
              <a:ext uri="{FF2B5EF4-FFF2-40B4-BE49-F238E27FC236}">
                <a16:creationId xmlns:a16="http://schemas.microsoft.com/office/drawing/2014/main" id="{68F1C271-950C-5328-21E0-A73D678EA99B}"/>
              </a:ext>
            </a:extLst>
          </p:cNvPr>
          <p:cNvSpPr txBox="1"/>
          <p:nvPr/>
        </p:nvSpPr>
        <p:spPr>
          <a:xfrm>
            <a:off x="540119" y="1380932"/>
            <a:ext cx="10531729" cy="11079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rtlCol="0">
            <a:noAutofit/>
          </a:bodyPr>
          <a:lstStyle/>
          <a:p>
            <a:pPr hangingPunct="0"/>
            <a:r>
              <a:rPr lang="en-US" altLang="zh-CN" sz="3600" b="1">
                <a:solidFill>
                  <a:srgbClr val="FF0000"/>
                </a:solidFill>
                <a:latin typeface="宋体" pitchFamily="36"/>
                <a:ea typeface="宋体" pitchFamily="36"/>
              </a:rPr>
              <a:t>∵</a:t>
            </a:r>
            <a:r>
              <a:rPr lang="en-US" altLang="zh-CN" sz="3600" b="1" spc="375">
                <a:solidFill>
                  <a:srgbClr val="FF0000"/>
                </a:solidFill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>
                <a:solidFill>
                  <a:srgbClr val="FF0000"/>
                </a:solidFill>
                <a:latin typeface="Times New Roman" pitchFamily="36"/>
                <a:ea typeface="宋体" pitchFamily="36"/>
              </a:rPr>
              <a:t>BC</a:t>
            </a:r>
            <a:r>
              <a:rPr lang="en-US" altLang="zh-CN" sz="3600" b="1" i="1" spc="375">
                <a:solidFill>
                  <a:srgbClr val="FF0000"/>
                </a:solidFill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>
                <a:solidFill>
                  <a:srgbClr val="FF0000"/>
                </a:solidFill>
                <a:latin typeface="宋体" pitchFamily="36"/>
                <a:ea typeface="宋体" pitchFamily="36"/>
              </a:rPr>
              <a:t>＝</a:t>
            </a:r>
            <a:r>
              <a:rPr lang="en-US" altLang="zh-CN" sz="3600" b="1">
                <a:solidFill>
                  <a:srgbClr val="FF0000"/>
                </a:solidFill>
                <a:latin typeface="Times New Roman" pitchFamily="36"/>
                <a:ea typeface="宋体" pitchFamily="36"/>
              </a:rPr>
              <a:t>45</a:t>
            </a:r>
            <a:r>
              <a:rPr lang="en-US" altLang="zh-CN" sz="3600" b="1">
                <a:solidFill>
                  <a:srgbClr val="FF0000"/>
                </a:solidFill>
                <a:latin typeface="宋体" pitchFamily="36"/>
                <a:ea typeface="宋体" pitchFamily="36"/>
              </a:rPr>
              <a:t>°</a:t>
            </a:r>
            <a:r>
              <a:rPr lang="zh-CN" altLang="zh-CN" sz="3600" b="1" smtClean="0">
                <a:solidFill>
                  <a:srgbClr val="FF0000"/>
                </a:solidFill>
                <a:latin typeface="宋体" pitchFamily="36"/>
                <a:ea typeface="宋体" pitchFamily="36"/>
              </a:rPr>
              <a:t>，</a:t>
            </a:r>
            <a:endParaRPr lang="en-US" altLang="zh-CN" sz="3600" b="1" smtClean="0">
              <a:solidFill>
                <a:srgbClr val="FF0000"/>
              </a:solidFill>
              <a:latin typeface="宋体" pitchFamily="36"/>
              <a:ea typeface="宋体" pitchFamily="36"/>
            </a:endParaRPr>
          </a:p>
          <a:p>
            <a:pPr hangingPunct="0"/>
            <a:r>
              <a:rPr lang="en-US" altLang="zh-CN" sz="3600" b="1" smtClean="0">
                <a:solidFill>
                  <a:srgbClr val="FF0000"/>
                </a:solidFill>
                <a:latin typeface="宋体" pitchFamily="36"/>
                <a:ea typeface="宋体" pitchFamily="36"/>
              </a:rPr>
              <a:t>∴</a:t>
            </a:r>
            <a:r>
              <a:rPr lang="en-US" altLang="zh-CN" sz="3600" b="1" spc="375" smtClean="0">
                <a:solidFill>
                  <a:srgbClr val="FF0000"/>
                </a:solidFill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>
                <a:solidFill>
                  <a:srgbClr val="FF0000"/>
                </a:solidFill>
                <a:latin typeface="Times New Roman" pitchFamily="36"/>
                <a:ea typeface="宋体" pitchFamily="36"/>
              </a:rPr>
              <a:t>BD</a:t>
            </a:r>
            <a:r>
              <a:rPr lang="en-US" altLang="zh-CN" sz="3600" b="1" i="1" spc="375">
                <a:solidFill>
                  <a:srgbClr val="FF0000"/>
                </a:solidFill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>
                <a:solidFill>
                  <a:srgbClr val="FF0000"/>
                </a:solidFill>
                <a:latin typeface="宋体" pitchFamily="36"/>
                <a:ea typeface="宋体" pitchFamily="36"/>
              </a:rPr>
              <a:t>＝</a:t>
            </a:r>
            <a:r>
              <a:rPr lang="en-US" altLang="zh-CN" sz="3600" b="1" spc="375">
                <a:solidFill>
                  <a:srgbClr val="FF0000"/>
                </a:solidFill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>
                <a:solidFill>
                  <a:srgbClr val="FF0000"/>
                </a:solidFill>
                <a:latin typeface="Times New Roman" pitchFamily="36"/>
                <a:ea typeface="宋体" pitchFamily="36"/>
              </a:rPr>
              <a:t>BC</a:t>
            </a:r>
            <a:r>
              <a:rPr lang="en-US" altLang="zh-CN" sz="3600" b="1" i="1" spc="375">
                <a:solidFill>
                  <a:srgbClr val="FF0000"/>
                </a:solidFill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>
                <a:solidFill>
                  <a:srgbClr val="FF0000"/>
                </a:solidFill>
                <a:latin typeface="宋体" pitchFamily="36"/>
                <a:ea typeface="宋体" pitchFamily="36"/>
              </a:rPr>
              <a:t>＝</a:t>
            </a:r>
            <a:r>
              <a:rPr lang="en-US" altLang="zh-CN" sz="3600" b="1">
                <a:solidFill>
                  <a:srgbClr val="FF0000"/>
                </a:solidFill>
                <a:latin typeface="Times New Roman" pitchFamily="36"/>
                <a:ea typeface="宋体" pitchFamily="36"/>
              </a:rPr>
              <a:t>45</a:t>
            </a:r>
            <a:r>
              <a:rPr lang="en-US" altLang="zh-CN" sz="3600" b="1">
                <a:solidFill>
                  <a:srgbClr val="FF0000"/>
                </a:solidFill>
                <a:latin typeface="宋体" pitchFamily="36"/>
                <a:ea typeface="宋体" pitchFamily="36"/>
              </a:rPr>
              <a:t>°.</a:t>
            </a:r>
          </a:p>
          <a:p>
            <a:pPr hangingPunct="0"/>
            <a:r>
              <a:rPr lang="en-US" altLang="zh-CN" sz="3600" b="1" spc="375">
                <a:solidFill>
                  <a:srgbClr val="FF0000"/>
                </a:solidFill>
                <a:latin typeface="宋体" pitchFamily="36"/>
                <a:ea typeface="宋体" pitchFamily="36"/>
              </a:rPr>
              <a:t>∴</a:t>
            </a:r>
            <a:r>
              <a:rPr lang="en-US" altLang="zh-CN" sz="3600" b="1" i="1">
                <a:solidFill>
                  <a:srgbClr val="FF0000"/>
                </a:solidFill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1" spc="375">
                <a:solidFill>
                  <a:srgbClr val="FF0000"/>
                </a:solidFill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spc="375">
                <a:solidFill>
                  <a:srgbClr val="FF0000"/>
                </a:solidFill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1">
                <a:solidFill>
                  <a:srgbClr val="FF0000"/>
                </a:solidFill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1" spc="375">
                <a:solidFill>
                  <a:srgbClr val="FF0000"/>
                </a:solidFill>
                <a:latin typeface="Times New Roman" pitchFamily="36"/>
                <a:ea typeface="宋体" pitchFamily="36"/>
              </a:rPr>
              <a:t>D</a:t>
            </a:r>
            <a:r>
              <a:rPr lang="en-US" altLang="zh-CN" sz="3600" b="1">
                <a:solidFill>
                  <a:srgbClr val="FF0000"/>
                </a:solidFill>
                <a:latin typeface="宋体" pitchFamily="36"/>
                <a:ea typeface="宋体" pitchFamily="36"/>
              </a:rPr>
              <a:t>.</a:t>
            </a:r>
            <a:r>
              <a:rPr lang="en-US" altLang="zh-CN" sz="3600" b="1" i="1">
                <a:solidFill>
                  <a:srgbClr val="FF0000"/>
                </a:solidFill>
                <a:latin typeface="Times New Roman" pitchFamily="36"/>
                <a:ea typeface="宋体" pitchFamily="36"/>
              </a:rPr>
              <a:t> </a:t>
            </a:r>
            <a:endParaRPr lang="en-US" altLang="zh-CN" sz="3600" b="1" i="1" smtClean="0">
              <a:solidFill>
                <a:srgbClr val="FF0000"/>
              </a:solidFill>
              <a:latin typeface="Times New Roman" pitchFamily="36"/>
              <a:ea typeface="宋体" pitchFamily="36"/>
            </a:endParaRPr>
          </a:p>
          <a:p>
            <a:pPr hangingPunct="0"/>
            <a:r>
              <a:rPr lang="en-US" altLang="zh-CN" sz="3600" b="1" smtClean="0">
                <a:solidFill>
                  <a:srgbClr val="FF0000"/>
                </a:solidFill>
                <a:latin typeface="宋体" pitchFamily="36"/>
                <a:ea typeface="宋体" pitchFamily="36"/>
              </a:rPr>
              <a:t>∴</a:t>
            </a:r>
            <a:r>
              <a:rPr lang="en-US" altLang="zh-CN" sz="3600" b="1" spc="375" smtClean="0">
                <a:solidFill>
                  <a:srgbClr val="FF0000"/>
                </a:solidFill>
                <a:latin typeface="Cambria Math" pitchFamily="36"/>
                <a:ea typeface="Cambria Math" pitchFamily="36"/>
              </a:rPr>
              <a:t>△</a:t>
            </a:r>
            <a:r>
              <a:rPr lang="en-US" altLang="zh-CN" sz="3600" b="1" i="1">
                <a:solidFill>
                  <a:srgbClr val="FF0000"/>
                </a:solidFill>
                <a:latin typeface="Times New Roman" pitchFamily="36"/>
                <a:ea typeface="宋体" pitchFamily="36"/>
              </a:rPr>
              <a:t>BD</a:t>
            </a:r>
            <a:r>
              <a:rPr lang="en-US" altLang="zh-CN" sz="3600" b="1" i="1" spc="375">
                <a:solidFill>
                  <a:srgbClr val="FF0000"/>
                </a:solidFill>
                <a:latin typeface="Times New Roman" pitchFamily="36"/>
                <a:ea typeface="宋体" pitchFamily="36"/>
              </a:rPr>
              <a:t>F</a:t>
            </a:r>
            <a:r>
              <a:rPr lang="zh-CN" altLang="zh-CN" sz="3600" b="1">
                <a:solidFill>
                  <a:srgbClr val="FF0000"/>
                </a:solidFill>
                <a:latin typeface="宋体" pitchFamily="36"/>
                <a:ea typeface="宋体" pitchFamily="36"/>
              </a:rPr>
              <a:t>≌</a:t>
            </a:r>
            <a:r>
              <a:rPr lang="zh-CN" altLang="zh-CN" sz="3600" b="1" spc="375">
                <a:solidFill>
                  <a:srgbClr val="FF0000"/>
                </a:solidFill>
                <a:latin typeface="宋体" pitchFamily="36"/>
                <a:ea typeface="宋体" pitchFamily="36"/>
              </a:rPr>
              <a:t>△</a:t>
            </a:r>
            <a:r>
              <a:rPr lang="en-US" altLang="zh-CN" sz="3600" b="1" i="1">
                <a:solidFill>
                  <a:srgbClr val="FF0000"/>
                </a:solidFill>
                <a:latin typeface="Times New Roman" pitchFamily="36"/>
                <a:ea typeface="宋体" pitchFamily="36"/>
              </a:rPr>
              <a:t>BC</a:t>
            </a:r>
            <a:r>
              <a:rPr lang="en-US" altLang="zh-CN" sz="3600" b="1" i="1" spc="375">
                <a:solidFill>
                  <a:srgbClr val="FF0000"/>
                </a:solidFill>
                <a:latin typeface="Times New Roman" pitchFamily="36"/>
                <a:ea typeface="宋体" pitchFamily="36"/>
              </a:rPr>
              <a:t>N</a:t>
            </a:r>
            <a:r>
              <a:rPr lang="zh-CN" altLang="zh-CN" sz="3600" b="1">
                <a:solidFill>
                  <a:srgbClr val="FF0000"/>
                </a:solidFill>
                <a:latin typeface="宋体" pitchFamily="36"/>
                <a:ea typeface="宋体" pitchFamily="36"/>
              </a:rPr>
              <a:t>（</a:t>
            </a:r>
            <a:r>
              <a:rPr lang="en-US" altLang="zh-CN" sz="3600" b="1">
                <a:solidFill>
                  <a:srgbClr val="FF0000"/>
                </a:solidFill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>
                <a:solidFill>
                  <a:srgbClr val="FF0000"/>
                </a:solidFill>
                <a:latin typeface="宋体" pitchFamily="36"/>
                <a:ea typeface="宋体" pitchFamily="36"/>
              </a:rPr>
              <a:t>.</a:t>
            </a:r>
            <a:r>
              <a:rPr lang="en-US" altLang="zh-CN" sz="3600" b="1">
                <a:solidFill>
                  <a:srgbClr val="FF0000"/>
                </a:solidFill>
                <a:latin typeface="Times New Roman" pitchFamily="36"/>
                <a:ea typeface="宋体" pitchFamily="36"/>
              </a:rPr>
              <a:t> A</a:t>
            </a:r>
            <a:r>
              <a:rPr lang="en-US" altLang="zh-CN" sz="3600" b="1">
                <a:solidFill>
                  <a:srgbClr val="FF0000"/>
                </a:solidFill>
                <a:latin typeface="宋体" pitchFamily="36"/>
                <a:ea typeface="宋体" pitchFamily="36"/>
              </a:rPr>
              <a:t>.</a:t>
            </a:r>
            <a:r>
              <a:rPr lang="en-US" altLang="zh-CN" sz="3600" b="1">
                <a:solidFill>
                  <a:srgbClr val="FF0000"/>
                </a:solidFill>
                <a:latin typeface="Times New Roman" pitchFamily="36"/>
                <a:ea typeface="宋体" pitchFamily="36"/>
              </a:rPr>
              <a:t> S</a:t>
            </a:r>
            <a:r>
              <a:rPr lang="en-US" altLang="zh-CN" sz="3600" b="1">
                <a:solidFill>
                  <a:srgbClr val="FF0000"/>
                </a:solidFill>
                <a:latin typeface="宋体" pitchFamily="36"/>
                <a:ea typeface="宋体" pitchFamily="36"/>
              </a:rPr>
              <a:t>.</a:t>
            </a:r>
            <a:r>
              <a:rPr lang="en-US" altLang="zh-CN" sz="3600" b="1">
                <a:solidFill>
                  <a:srgbClr val="FF0000"/>
                </a:solidFill>
                <a:latin typeface="Times New Roman" pitchFamily="36"/>
                <a:ea typeface="宋体" pitchFamily="36"/>
              </a:rPr>
              <a:t> </a:t>
            </a:r>
            <a:r>
              <a:rPr lang="zh-CN" altLang="zh-CN" sz="3600" b="1">
                <a:solidFill>
                  <a:srgbClr val="FF0000"/>
                </a:solidFill>
                <a:latin typeface="宋体" pitchFamily="36"/>
                <a:ea typeface="宋体" pitchFamily="36"/>
              </a:rPr>
              <a:t>）</a:t>
            </a:r>
            <a:r>
              <a:rPr lang="en-US" altLang="zh-CN" sz="3600" b="1">
                <a:solidFill>
                  <a:srgbClr val="FF0000"/>
                </a:solidFill>
                <a:latin typeface="宋体" pitchFamily="36"/>
                <a:ea typeface="宋体" pitchFamily="36"/>
              </a:rPr>
              <a:t>.</a:t>
            </a:r>
            <a:endParaRPr lang="en-US" altLang="zh-CN" sz="3600" b="1" i="1">
              <a:solidFill>
                <a:srgbClr val="FF0000"/>
              </a:solidFill>
              <a:latin typeface="Times New Roman" pitchFamily="36"/>
              <a:ea typeface="宋体" pitchFamily="36"/>
            </a:endParaRPr>
          </a:p>
          <a:p>
            <a:pPr lvl="0" hangingPunct="0"/>
            <a:r>
              <a:rPr lang="en-US" altLang="zh-CN" sz="3600" b="1" spc="375" smtClean="0">
                <a:solidFill>
                  <a:srgbClr val="FF0000"/>
                </a:solidFill>
                <a:latin typeface="宋体" pitchFamily="36"/>
                <a:ea typeface="宋体" pitchFamily="36"/>
              </a:rPr>
              <a:t>∴</a:t>
            </a:r>
            <a:r>
              <a:rPr lang="en-US" altLang="zh-CN" sz="3600" b="1" i="1">
                <a:solidFill>
                  <a:srgbClr val="FF0000"/>
                </a:solidFill>
                <a:latin typeface="Times New Roman" pitchFamily="36"/>
                <a:ea typeface="宋体" pitchFamily="36"/>
              </a:rPr>
              <a:t>F</a:t>
            </a:r>
            <a:r>
              <a:rPr lang="en-US" altLang="zh-CN" sz="3600" b="1" i="1" spc="375">
                <a:solidFill>
                  <a:srgbClr val="FF0000"/>
                </a:solidFill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spc="375">
                <a:solidFill>
                  <a:srgbClr val="FF0000"/>
                </a:solidFill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1">
                <a:solidFill>
                  <a:srgbClr val="FF0000"/>
                </a:solidFill>
                <a:latin typeface="Times New Roman" pitchFamily="36"/>
                <a:ea typeface="宋体" pitchFamily="36"/>
              </a:rPr>
              <a:t>N</a:t>
            </a:r>
            <a:r>
              <a:rPr lang="en-US" altLang="zh-CN" sz="3600" b="1" i="1" spc="375">
                <a:solidFill>
                  <a:srgbClr val="FF0000"/>
                </a:solidFill>
                <a:latin typeface="Times New Roman" pitchFamily="36"/>
                <a:ea typeface="宋体" pitchFamily="36"/>
              </a:rPr>
              <a:t>C</a:t>
            </a:r>
            <a:r>
              <a:rPr lang="en-US" altLang="zh-CN" sz="3600" b="1">
                <a:solidFill>
                  <a:srgbClr val="FF0000"/>
                </a:solidFill>
                <a:latin typeface="宋体" pitchFamily="36"/>
                <a:ea typeface="宋体" pitchFamily="36"/>
              </a:rPr>
              <a:t>.</a:t>
            </a:r>
            <a:r>
              <a:rPr lang="en-US" altLang="zh-CN" sz="3600" b="1" i="1">
                <a:solidFill>
                  <a:srgbClr val="FF0000"/>
                </a:solidFill>
                <a:latin typeface="Times New Roman" pitchFamily="36"/>
                <a:ea typeface="宋体" pitchFamily="36"/>
              </a:rPr>
              <a:t> </a:t>
            </a:r>
            <a:endParaRPr lang="en-US" altLang="zh-CN" sz="3600" b="1" i="1" smtClean="0">
              <a:solidFill>
                <a:srgbClr val="FF0000"/>
              </a:solidFill>
              <a:latin typeface="Times New Roman" pitchFamily="36"/>
              <a:ea typeface="宋体" pitchFamily="36"/>
            </a:endParaRPr>
          </a:p>
          <a:p>
            <a:pPr lvl="0" hangingPunct="0"/>
            <a:r>
              <a:rPr lang="en-US" altLang="zh-CN" sz="3600" b="1" spc="375" smtClean="0">
                <a:solidFill>
                  <a:srgbClr val="FF0000"/>
                </a:solidFill>
                <a:latin typeface="宋体" pitchFamily="36"/>
                <a:ea typeface="宋体" pitchFamily="36"/>
              </a:rPr>
              <a:t>∴</a:t>
            </a:r>
            <a:r>
              <a:rPr lang="en-US" altLang="zh-CN" sz="3600" b="1" i="1">
                <a:solidFill>
                  <a:srgbClr val="FF0000"/>
                </a:solidFill>
                <a:latin typeface="Times New Roman" pitchFamily="36"/>
                <a:ea typeface="宋体" pitchFamily="36"/>
              </a:rPr>
              <a:t>C</a:t>
            </a:r>
            <a:r>
              <a:rPr lang="en-US" altLang="zh-CN" sz="3600" b="1" i="1" spc="375">
                <a:solidFill>
                  <a:srgbClr val="FF0000"/>
                </a:solidFill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spc="375">
                <a:solidFill>
                  <a:srgbClr val="FF0000"/>
                </a:solidFill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1">
                <a:solidFill>
                  <a:srgbClr val="FF0000"/>
                </a:solidFill>
                <a:latin typeface="Times New Roman" pitchFamily="36"/>
                <a:ea typeface="宋体" pitchFamily="36"/>
              </a:rPr>
              <a:t>D</a:t>
            </a:r>
            <a:r>
              <a:rPr lang="en-US" altLang="zh-CN" sz="3600" b="1" i="1" spc="375">
                <a:solidFill>
                  <a:srgbClr val="FF0000"/>
                </a:solidFill>
                <a:latin typeface="Times New Roman" pitchFamily="36"/>
                <a:ea typeface="宋体" pitchFamily="36"/>
              </a:rPr>
              <a:t>F</a:t>
            </a:r>
            <a:r>
              <a:rPr lang="zh-CN" altLang="zh-CN" sz="3600" b="1" spc="375">
                <a:solidFill>
                  <a:srgbClr val="FF0000"/>
                </a:solidFill>
                <a:latin typeface="宋体" pitchFamily="36"/>
                <a:ea typeface="宋体" pitchFamily="36"/>
              </a:rPr>
              <a:t>＋</a:t>
            </a:r>
            <a:r>
              <a:rPr lang="en-US" altLang="zh-CN" sz="3600" b="1" i="1">
                <a:solidFill>
                  <a:srgbClr val="FF0000"/>
                </a:solidFill>
                <a:latin typeface="Times New Roman" pitchFamily="36"/>
                <a:ea typeface="宋体" pitchFamily="36"/>
              </a:rPr>
              <a:t>F</a:t>
            </a:r>
            <a:r>
              <a:rPr lang="en-US" altLang="zh-CN" sz="3600" b="1" i="1" spc="375">
                <a:solidFill>
                  <a:srgbClr val="FF0000"/>
                </a:solidFill>
                <a:latin typeface="Times New Roman" pitchFamily="36"/>
                <a:ea typeface="宋体" pitchFamily="36"/>
              </a:rPr>
              <a:t>N</a:t>
            </a:r>
            <a:r>
              <a:rPr lang="zh-CN" altLang="zh-CN" sz="3600" b="1" spc="375">
                <a:solidFill>
                  <a:srgbClr val="FF0000"/>
                </a:solidFill>
                <a:latin typeface="宋体" pitchFamily="36"/>
                <a:ea typeface="宋体" pitchFamily="36"/>
              </a:rPr>
              <a:t>＋</a:t>
            </a:r>
            <a:r>
              <a:rPr lang="en-US" altLang="zh-CN" sz="3600" b="1" i="1">
                <a:solidFill>
                  <a:srgbClr val="FF0000"/>
                </a:solidFill>
                <a:latin typeface="Times New Roman" pitchFamily="36"/>
                <a:ea typeface="宋体" pitchFamily="36"/>
              </a:rPr>
              <a:t>C</a:t>
            </a:r>
            <a:r>
              <a:rPr lang="en-US" altLang="zh-CN" sz="3600" b="1" i="1" spc="375">
                <a:solidFill>
                  <a:srgbClr val="FF0000"/>
                </a:solidFill>
                <a:latin typeface="Times New Roman" pitchFamily="36"/>
                <a:ea typeface="宋体" pitchFamily="36"/>
              </a:rPr>
              <a:t>N</a:t>
            </a:r>
            <a:r>
              <a:rPr lang="zh-CN" altLang="zh-CN" sz="3600" b="1">
                <a:solidFill>
                  <a:srgbClr val="FF0000"/>
                </a:solidFill>
                <a:latin typeface="宋体" pitchFamily="36"/>
                <a:ea typeface="宋体" pitchFamily="36"/>
              </a:rPr>
              <a:t>＝</a:t>
            </a:r>
            <a:r>
              <a:rPr lang="en-US" altLang="zh-CN" sz="3600" b="1" spc="375">
                <a:solidFill>
                  <a:srgbClr val="FF0000"/>
                </a:solidFill>
                <a:latin typeface="Times New Roman" pitchFamily="36"/>
                <a:ea typeface="宋体" pitchFamily="36"/>
              </a:rPr>
              <a:t>2</a:t>
            </a:r>
            <a:r>
              <a:rPr lang="en-US" altLang="zh-CN" sz="3600" b="1" i="1">
                <a:solidFill>
                  <a:srgbClr val="FF0000"/>
                </a:solidFill>
                <a:latin typeface="Times New Roman" pitchFamily="36"/>
                <a:ea typeface="宋体" pitchFamily="36"/>
              </a:rPr>
              <a:t>F</a:t>
            </a:r>
            <a:r>
              <a:rPr lang="en-US" altLang="zh-CN" sz="3600" b="1" i="1" spc="375">
                <a:solidFill>
                  <a:srgbClr val="FF0000"/>
                </a:solidFill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spc="375">
                <a:solidFill>
                  <a:srgbClr val="FF0000"/>
                </a:solidFill>
                <a:latin typeface="宋体" pitchFamily="36"/>
                <a:ea typeface="宋体" pitchFamily="36"/>
              </a:rPr>
              <a:t>＋</a:t>
            </a:r>
            <a:r>
              <a:rPr lang="en-US" altLang="zh-CN" sz="3600" b="1" i="1">
                <a:solidFill>
                  <a:srgbClr val="FF0000"/>
                </a:solidFill>
                <a:latin typeface="Times New Roman" pitchFamily="36"/>
                <a:ea typeface="宋体" pitchFamily="36"/>
              </a:rPr>
              <a:t>F</a:t>
            </a:r>
            <a:r>
              <a:rPr lang="en-US" altLang="zh-CN" sz="3600" b="1" i="1" spc="375">
                <a:solidFill>
                  <a:srgbClr val="FF0000"/>
                </a:solidFill>
                <a:latin typeface="Times New Roman" pitchFamily="36"/>
                <a:ea typeface="宋体" pitchFamily="36"/>
              </a:rPr>
              <a:t>G</a:t>
            </a:r>
            <a:r>
              <a:rPr lang="en-US" altLang="zh-CN" sz="3600" b="1">
                <a:solidFill>
                  <a:srgbClr val="FF0000"/>
                </a:solidFill>
                <a:latin typeface="宋体" pitchFamily="36"/>
                <a:ea typeface="宋体" pitchFamily="36"/>
              </a:rPr>
              <a:t>.</a:t>
            </a:r>
            <a:r>
              <a:rPr lang="en-US" altLang="zh-CN" sz="3600" b="1" i="1">
                <a:solidFill>
                  <a:srgbClr val="FF0000"/>
                </a:solidFill>
                <a:latin typeface="Times New Roman" pitchFamily="36"/>
                <a:ea typeface="宋体" pitchFamily="36"/>
              </a:rPr>
              <a:t> </a:t>
            </a:r>
          </a:p>
          <a:p>
            <a:pPr lvl="0" hangingPunct="0"/>
            <a:r>
              <a:rPr lang="en-US" altLang="zh-CN" sz="3600" b="1" spc="375">
                <a:solidFill>
                  <a:srgbClr val="FF0000"/>
                </a:solidFill>
                <a:latin typeface="宋体" pitchFamily="36"/>
                <a:ea typeface="宋体" pitchFamily="36"/>
              </a:rPr>
              <a:t>∵</a:t>
            </a:r>
            <a:r>
              <a:rPr lang="en-US" altLang="zh-CN" sz="3600" b="1" i="1">
                <a:solidFill>
                  <a:srgbClr val="FF0000"/>
                </a:solidFill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spc="375">
                <a:solidFill>
                  <a:srgbClr val="FF0000"/>
                </a:solidFill>
                <a:latin typeface="Times New Roman" pitchFamily="36"/>
                <a:ea typeface="宋体" pitchFamily="36"/>
              </a:rPr>
              <a:t>B</a:t>
            </a:r>
            <a:r>
              <a:rPr lang="zh-CN" altLang="zh-CN" sz="3600" b="1" spc="375">
                <a:solidFill>
                  <a:srgbClr val="FF0000"/>
                </a:solidFill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1">
                <a:solidFill>
                  <a:srgbClr val="FF0000"/>
                </a:solidFill>
                <a:latin typeface="Times New Roman" pitchFamily="36"/>
                <a:ea typeface="宋体" pitchFamily="36"/>
              </a:rPr>
              <a:t>C</a:t>
            </a:r>
            <a:r>
              <a:rPr lang="en-US" altLang="zh-CN" sz="3600" b="1" i="1" spc="375">
                <a:solidFill>
                  <a:srgbClr val="FF0000"/>
                </a:solidFill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smtClean="0">
                <a:solidFill>
                  <a:srgbClr val="FF0000"/>
                </a:solidFill>
                <a:latin typeface="宋体" pitchFamily="36"/>
                <a:ea typeface="宋体" pitchFamily="36"/>
              </a:rPr>
              <a:t>，</a:t>
            </a:r>
            <a:endParaRPr lang="en-US" altLang="zh-CN" sz="3600" b="1" smtClean="0">
              <a:solidFill>
                <a:srgbClr val="FF0000"/>
              </a:solidFill>
              <a:latin typeface="宋体" pitchFamily="36"/>
              <a:ea typeface="宋体" pitchFamily="36"/>
            </a:endParaRPr>
          </a:p>
          <a:p>
            <a:pPr lvl="0" hangingPunct="0"/>
            <a:r>
              <a:rPr lang="en-US" altLang="zh-CN" sz="3600" b="1" spc="375" smtClean="0">
                <a:solidFill>
                  <a:srgbClr val="FF0000"/>
                </a:solidFill>
                <a:latin typeface="宋体" pitchFamily="36"/>
                <a:ea typeface="宋体" pitchFamily="36"/>
              </a:rPr>
              <a:t>∴</a:t>
            </a:r>
            <a:r>
              <a:rPr lang="en-US" altLang="zh-CN" sz="3600" b="1" i="1">
                <a:solidFill>
                  <a:srgbClr val="FF0000"/>
                </a:solidFill>
                <a:latin typeface="Times New Roman" pitchFamily="36"/>
                <a:ea typeface="宋体" pitchFamily="36"/>
              </a:rPr>
              <a:t>F</a:t>
            </a:r>
            <a:r>
              <a:rPr lang="en-US" altLang="zh-CN" sz="3600" b="1" i="1" spc="375">
                <a:solidFill>
                  <a:srgbClr val="FF0000"/>
                </a:solidFill>
                <a:latin typeface="Times New Roman" pitchFamily="36"/>
                <a:ea typeface="宋体" pitchFamily="36"/>
              </a:rPr>
              <a:t>G</a:t>
            </a:r>
            <a:r>
              <a:rPr lang="zh-CN" altLang="zh-CN" sz="3600" b="1">
                <a:solidFill>
                  <a:srgbClr val="FF0000"/>
                </a:solidFill>
                <a:latin typeface="宋体" pitchFamily="36"/>
                <a:ea typeface="宋体" pitchFamily="36"/>
              </a:rPr>
              <a:t>＋</a:t>
            </a:r>
            <a:r>
              <a:rPr lang="en-US" altLang="zh-CN" sz="3600" b="1" spc="375">
                <a:solidFill>
                  <a:srgbClr val="FF0000"/>
                </a:solidFill>
                <a:latin typeface="Times New Roman" pitchFamily="36"/>
                <a:ea typeface="宋体" pitchFamily="36"/>
              </a:rPr>
              <a:t>2</a:t>
            </a:r>
            <a:r>
              <a:rPr lang="en-US" altLang="zh-CN" sz="3600" b="1" i="1">
                <a:solidFill>
                  <a:srgbClr val="FF0000"/>
                </a:solidFill>
                <a:latin typeface="Times New Roman" pitchFamily="36"/>
                <a:ea typeface="宋体" pitchFamily="36"/>
              </a:rPr>
              <a:t>F</a:t>
            </a:r>
            <a:r>
              <a:rPr lang="en-US" altLang="zh-CN" sz="3600" b="1" i="1" spc="375">
                <a:solidFill>
                  <a:srgbClr val="FF0000"/>
                </a:solidFill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spc="375">
                <a:solidFill>
                  <a:srgbClr val="FF0000"/>
                </a:solidFill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1">
                <a:solidFill>
                  <a:srgbClr val="FF0000"/>
                </a:solidFill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spc="375">
                <a:solidFill>
                  <a:srgbClr val="FF0000"/>
                </a:solidFill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>
                <a:solidFill>
                  <a:srgbClr val="FF0000"/>
                </a:solidFill>
                <a:latin typeface="宋体" pitchFamily="36"/>
                <a:ea typeface="宋体" pitchFamily="36"/>
              </a:rPr>
              <a:t>.</a:t>
            </a:r>
            <a:r>
              <a:rPr lang="en-US" altLang="zh-CN" sz="3600" b="1" i="1">
                <a:solidFill>
                  <a:srgbClr val="FF0000"/>
                </a:solidFill>
                <a:latin typeface="Times New Roman" pitchFamily="36"/>
                <a:ea typeface="宋体" pitchFamily="36"/>
              </a:rPr>
              <a:t> </a:t>
            </a:r>
            <a:endParaRPr lang="zh-CN" altLang="en-US">
              <a:solidFill>
                <a:srgbClr val="FF0000"/>
              </a:solidFill>
            </a:endParaRPr>
          </a:p>
        </p:txBody>
      </p:sp>
      <p:pic>
        <p:nvPicPr>
          <p:cNvPr id="4" name="yt_image_10125">
            <a:extLst>
              <a:ext uri="">
                <a16:creationId xmlns="" xmlns:a14="http://schemas.microsoft.com/office/drawing/2010/main" xmlns:a16="http://schemas.microsoft.com/office/drawing/2014/main" id="{5351258F-BC95-41E6-9372-C2FE361B02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736200" y="2033543"/>
            <a:ext cx="3494488" cy="21860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allAtOnce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06" name="yt_shape_10006"/>
          <p:cNvSpPr txBox="1"/>
          <p:nvPr/>
        </p:nvSpPr>
        <p:spPr>
          <a:xfrm>
            <a:off x="540119" y="1037818"/>
            <a:ext cx="11492915" cy="1107996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2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Times New Roman" pitchFamily="36"/>
              </a:rPr>
              <a:t> 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如图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在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Cambria Math" pitchFamily="36"/>
                <a:ea typeface="Cambria Math" pitchFamily="36"/>
              </a:rPr>
              <a:t>▱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ABC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中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BC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的平分线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交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3_71ac3"/>
              </a:rPr>
              <a:t>的延长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线于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点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 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若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2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5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则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的长为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zh-CN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　</a:t>
            </a:r>
            <a:r>
              <a:rPr lang="en-US" altLang="zh-CN" sz="3600" b="1" i="0" u="none">
                <a:solidFill>
                  <a:srgbClr val="FF0000">
                    <a:alpha val="0"/>
                  </a:srgbClr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zh-CN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　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</a:p>
        </p:txBody>
      </p:sp>
      <p:graphicFrame>
        <p:nvGraphicFramePr>
          <p:cNvPr id="10010" name="yt_table_10010_skip" title="H_43.2">
            <a:extLst>
              <a:ext uri="{FF2B5EF4-FFF2-40B4-BE49-F238E27FC236}">
                <a16:creationId xmlns:a16="http://schemas.microsoft.com/office/drawing/2014/main" id="{85F9CD91-DE56-4981-AD6D-3D4292DC4A2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20235926"/>
              </p:ext>
            </p:extLst>
          </p:nvPr>
        </p:nvGraphicFramePr>
        <p:xfrm>
          <a:off x="540085" y="4911663"/>
          <a:ext cx="9332279" cy="548640"/>
        </p:xfrm>
        <a:graphic>
          <a:graphicData uri="http://schemas.openxmlformats.org/drawingml/2006/table">
            <a:tbl>
              <a:tblPr/>
              <a:tblGrid>
                <a:gridCol w="2457768">
                  <a:extLst>
                    <a:ext uri="{9D8B030D-6E8A-4147-A177-3AD203B41FA5}">
                      <a16:colId xmlns:a16="http://schemas.microsoft.com/office/drawing/2014/main" val="10004"/>
                    </a:ext>
                  </a:extLst>
                </a:gridCol>
                <a:gridCol w="2432368">
                  <a:extLst>
                    <a:ext uri="{9D8B030D-6E8A-4147-A177-3AD203B41FA5}">
                      <a16:colId xmlns:a16="http://schemas.microsoft.com/office/drawing/2014/main" val="10005"/>
                    </a:ext>
                  </a:extLst>
                </a:gridCol>
                <a:gridCol w="2457768">
                  <a:extLst>
                    <a:ext uri="{9D8B030D-6E8A-4147-A177-3AD203B41FA5}">
                      <a16:colId xmlns:a16="http://schemas.microsoft.com/office/drawing/2014/main" val="10006"/>
                    </a:ext>
                  </a:extLst>
                </a:gridCol>
                <a:gridCol w="1984375">
                  <a:extLst>
                    <a:ext uri="{9D8B030D-6E8A-4147-A177-3AD203B41FA5}">
                      <a16:colId xmlns:a16="http://schemas.microsoft.com/office/drawing/2014/main" val="1000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672380" indent="-672380" algn="l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A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.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 4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672380" indent="-672380" algn="l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B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.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 3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672380" indent="-672380" algn="l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C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.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 2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672380" indent="-672380" algn="l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D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.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 1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.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5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007" name="yt_shape_10007_skip" title="H_213.8315">
            <a:extLst>
              <a:ext uri="{FF2B5EF4-FFF2-40B4-BE49-F238E27FC236}">
                <a16:creationId xmlns:a16="http://schemas.microsoft.com/office/drawing/2014/main" id="{249740F1-2B05-4C5A-B423-6F681AEFABC2}"/>
              </a:ext>
            </a:extLst>
          </p:cNvPr>
          <p:cNvGrpSpPr/>
          <p:nvPr/>
        </p:nvGrpSpPr>
        <p:grpSpPr>
          <a:xfrm>
            <a:off x="4591475" y="2196602"/>
            <a:ext cx="3007262" cy="2715660"/>
            <a:chOff x="0" y="0"/>
            <a:chExt cx="3007262" cy="2715660"/>
          </a:xfrm>
        </p:grpSpPr>
        <p:pic>
          <p:nvPicPr>
            <p:cNvPr id="2" name="yt_image_10007">
              <a:extLst>
                <a:ext uri="">
                  <a16:creationId xmlns="" xmlns:mc="http://schemas.openxmlformats.org/markup-compatibility/2006" xmlns:a14="http://schemas.microsoft.com/office/drawing/2010/main" xmlns:p14="http://schemas.microsoft.com/office/powerpoint/2010/main" xmlns:a16="http://schemas.microsoft.com/office/drawing/2014/main" id="{5351258F-BC95-41E6-9372-C2FE361B029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2619117" cy="212566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0009" name="yt_shape_10009" descr="{&quot;rangeId&quot;:0,&quot;IgnoreLineSpacing&quot;:1}"/>
            <p:cNvSpPr txBox="1"/>
            <p:nvPr/>
          </p:nvSpPr>
          <p:spPr>
            <a:xfrm>
              <a:off x="119" y="2161662"/>
              <a:ext cx="3007143" cy="553998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algn="l" eaLnBrk="1" latinLnBrk="0" hangingPunct="0">
                <a:lnSpc>
                  <a:spcPct val="100000"/>
                </a:lnSpc>
              </a:pP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宋体" pitchFamily="36"/>
                  <a:ea typeface="宋体" pitchFamily="36"/>
                </a:rPr>
                <a:t>（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第</a:t>
              </a:r>
              <a:r>
                <a:rPr lang="en-US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宋体" pitchFamily="36"/>
                </a:rPr>
                <a:t>2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题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宋体" pitchFamily="36"/>
                  <a:ea typeface="宋体" pitchFamily="36"/>
                </a:rPr>
                <a:t>）</a:t>
              </a:r>
              <a:r>
                <a:rPr lang="zh-CN" altLang="zh-CN" sz="3600" b="1" i="1" u="none">
                  <a:solidFill>
                    <a:srgbClr val="000000"/>
                  </a:solidFill>
                  <a:effectLst/>
                  <a:latin typeface="Times New Roman" pitchFamily="36"/>
                  <a:ea typeface="宋体" pitchFamily="36"/>
                </a:rPr>
                <a:t>　　</a:t>
              </a:r>
            </a:p>
          </p:txBody>
        </p:sp>
      </p:grpSp>
      <p:sp>
        <p:nvSpPr>
          <p:cNvPr id="3" name="文本框 2">
            <a:extLst>
              <a:ext uri="{FF2B5EF4-FFF2-40B4-BE49-F238E27FC236}">
                <a16:creationId xmlns:a16="http://schemas.microsoft.com/office/drawing/2014/main" id="{02DBBE65-FF90-E34D-EA78-40FBC6BDEBED}"/>
              </a:ext>
            </a:extLst>
          </p:cNvPr>
          <p:cNvSpPr txBox="1"/>
          <p:nvPr/>
        </p:nvSpPr>
        <p:spPr>
          <a:xfrm>
            <a:off x="10240221" y="1539652"/>
            <a:ext cx="484886" cy="642252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r>
              <a:rPr kumimoji="0" lang="en-US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36"/>
                <a:ea typeface="宋体" pitchFamily="36"/>
                <a:cs typeface="+mn-cs"/>
              </a:rPr>
              <a:t>B</a:t>
            </a:r>
            <a:endParaRPr lang="zh-CN" altLang="en-US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12" name="yt_shape_10012"/>
          <p:cNvSpPr txBox="1"/>
          <p:nvPr/>
        </p:nvSpPr>
        <p:spPr>
          <a:xfrm>
            <a:off x="540119" y="960672"/>
            <a:ext cx="11492915" cy="1661993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3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Times New Roman" pitchFamily="36"/>
              </a:rPr>
              <a:t> 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如图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Cambria Math" pitchFamily="36"/>
                <a:ea typeface="Cambria Math" pitchFamily="36"/>
              </a:rPr>
              <a:t>▱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ABC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的顶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点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、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、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6_751d0"/>
              </a:rPr>
              <a:t>的坐标分别是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0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1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）、（－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2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，－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2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）、（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2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，－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2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则顶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点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2_8e682"/>
              </a:rPr>
              <a:t>的坐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标是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zh-CN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　</a:t>
            </a:r>
            <a:r>
              <a:rPr lang="en-US" altLang="zh-CN" sz="3600" b="1" i="0" u="none">
                <a:solidFill>
                  <a:srgbClr val="FF0000">
                    <a:alpha val="0"/>
                  </a:srgbClr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　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</a:p>
        </p:txBody>
      </p:sp>
      <p:graphicFrame>
        <p:nvGraphicFramePr>
          <p:cNvPr id="10016" name="yt_table_10016_skip" title="H_86.4">
            <a:extLst>
              <a:ext uri="{FF2B5EF4-FFF2-40B4-BE49-F238E27FC236}">
                <a16:creationId xmlns:a16="http://schemas.microsoft.com/office/drawing/2014/main" id="{85F9CD91-DE56-4981-AD6D-3D4292DC4A2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86099012"/>
              </p:ext>
            </p:extLst>
          </p:nvPr>
        </p:nvGraphicFramePr>
        <p:xfrm>
          <a:off x="540085" y="3078145"/>
          <a:ext cx="8317230" cy="1097280"/>
        </p:xfrm>
        <a:graphic>
          <a:graphicData uri="http://schemas.openxmlformats.org/drawingml/2006/table">
            <a:tbl>
              <a:tblPr/>
              <a:tblGrid>
                <a:gridCol w="4637405">
                  <a:extLst>
                    <a:ext uri="{9D8B030D-6E8A-4147-A177-3AD203B41FA5}">
                      <a16:colId xmlns:a16="http://schemas.microsoft.com/office/drawing/2014/main" val="10008"/>
                    </a:ext>
                  </a:extLst>
                </a:gridCol>
                <a:gridCol w="3679825">
                  <a:extLst>
                    <a:ext uri="{9D8B030D-6E8A-4147-A177-3AD203B41FA5}">
                      <a16:colId xmlns:a16="http://schemas.microsoft.com/office/drawing/2014/main" val="1000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672380" indent="-672380" algn="l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A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.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 </a:t>
                      </a: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（－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4</a:t>
                      </a: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，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1</a:t>
                      </a: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）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672380" indent="-672380" algn="l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B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.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 </a:t>
                      </a: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（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4</a:t>
                      </a: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，－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2</a:t>
                      </a: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）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672380" indent="-672380" algn="l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C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.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 </a:t>
                      </a: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（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4</a:t>
                      </a: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，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1</a:t>
                      </a: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）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672380" indent="-672380" algn="l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D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.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 </a:t>
                      </a: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（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2</a:t>
                      </a: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，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1</a:t>
                      </a: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）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grpSp>
        <p:nvGrpSpPr>
          <p:cNvPr id="10013" name="yt_shape_10013_skip" title="H_233.5815">
            <a:extLst>
              <a:ext uri="{FF2B5EF4-FFF2-40B4-BE49-F238E27FC236}">
                <a16:creationId xmlns:a16="http://schemas.microsoft.com/office/drawing/2014/main" id="{249740F1-2B05-4C5A-B423-6F681AEFABC2}"/>
              </a:ext>
            </a:extLst>
          </p:cNvPr>
          <p:cNvGrpSpPr/>
          <p:nvPr/>
        </p:nvGrpSpPr>
        <p:grpSpPr>
          <a:xfrm>
            <a:off x="8040135" y="2622665"/>
            <a:ext cx="3207877" cy="2966485"/>
            <a:chOff x="0" y="0"/>
            <a:chExt cx="3207877" cy="2966485"/>
          </a:xfrm>
        </p:grpSpPr>
        <p:pic>
          <p:nvPicPr>
            <p:cNvPr id="2" name="yt_image_10013">
              <a:extLst>
                <a:ext uri="">
                  <a16:creationId xmlns="" xmlns:mc="http://schemas.openxmlformats.org/markup-compatibility/2006" xmlns:a14="http://schemas.microsoft.com/office/drawing/2010/main" xmlns:p14="http://schemas.microsoft.com/office/powerpoint/2010/main" xmlns:a16="http://schemas.microsoft.com/office/drawing/2014/main" id="{5351258F-BC95-41E6-9372-C2FE361B029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3207877" cy="237648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0015" name="yt_shape_10015" descr="{&quot;rangeId&quot;:0,&quot;IgnoreLineSpacing&quot;:1}"/>
            <p:cNvSpPr txBox="1"/>
            <p:nvPr/>
          </p:nvSpPr>
          <p:spPr>
            <a:xfrm>
              <a:off x="575466" y="2412487"/>
              <a:ext cx="2083904" cy="553998"/>
            </a:xfrm>
            <a:prstGeom prst="rect">
              <a:avLst/>
            </a:prstGeom>
          </p:spPr>
          <p:txBody>
            <a:bodyPr vert="horz" wrap="none" lIns="0" tIns="0" rIns="0" bIns="0" rtlCol="0">
              <a:noAutofit/>
            </a:bodyPr>
            <a:lstStyle/>
            <a:p>
              <a:pPr algn="l" eaLnBrk="1" latinLnBrk="0" hangingPunct="0">
                <a:lnSpc>
                  <a:spcPct val="100000"/>
                </a:lnSpc>
              </a:pP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宋体" pitchFamily="36"/>
                  <a:ea typeface="宋体" pitchFamily="36"/>
                </a:rPr>
                <a:t>（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第</a:t>
              </a:r>
              <a:r>
                <a:rPr lang="en-US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宋体" pitchFamily="36"/>
                </a:rPr>
                <a:t>3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题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宋体" pitchFamily="36"/>
                  <a:ea typeface="宋体" pitchFamily="36"/>
                </a:rPr>
                <a:t>）</a:t>
              </a:r>
            </a:p>
          </p:txBody>
        </p:sp>
      </p:grpSp>
      <p:sp>
        <p:nvSpPr>
          <p:cNvPr id="3" name="文本框 2">
            <a:extLst>
              <a:ext uri="{FF2B5EF4-FFF2-40B4-BE49-F238E27FC236}">
                <a16:creationId xmlns:a16="http://schemas.microsoft.com/office/drawing/2014/main" id="{3053F926-BB6D-D476-7EEF-3B11004F9707}"/>
              </a:ext>
            </a:extLst>
          </p:cNvPr>
          <p:cNvSpPr txBox="1"/>
          <p:nvPr/>
        </p:nvSpPr>
        <p:spPr>
          <a:xfrm>
            <a:off x="2285258" y="2011146"/>
            <a:ext cx="510286" cy="642252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r>
              <a:rPr kumimoji="0" lang="en-US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36"/>
                <a:ea typeface="宋体" pitchFamily="36"/>
                <a:cs typeface="+mn-cs"/>
              </a:rPr>
              <a:t>C</a:t>
            </a:r>
            <a:endParaRPr lang="zh-CN" altLang="en-US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18" name="yt_shape_10018"/>
          <p:cNvSpPr txBox="1"/>
          <p:nvPr/>
        </p:nvSpPr>
        <p:spPr>
          <a:xfrm>
            <a:off x="540119" y="1392982"/>
            <a:ext cx="11492915" cy="1661993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4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Times New Roman" pitchFamily="36"/>
              </a:rPr>
              <a:t> </a:t>
            </a:r>
            <a:r>
              <a:rPr lang="zh-CN" altLang="zh-CN" sz="3600" b="1" i="0" u="none">
                <a:solidFill>
                  <a:srgbClr val="00AEEF"/>
                </a:solidFill>
                <a:effectLst/>
                <a:latin typeface="Times New Roman" pitchFamily="36"/>
                <a:ea typeface="黑体" pitchFamily="36"/>
              </a:rPr>
              <a:t>【教材改编】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如图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在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Cambria Math" pitchFamily="36"/>
                <a:ea typeface="Cambria Math" pitchFamily="36"/>
              </a:rPr>
              <a:t>▱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ABC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中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⊥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1_05f3f,isEnd"/>
              </a:rPr>
              <a:t>为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zh-CN" altLang="zh-CN" sz="3600" b="1" i="0" u="none" spc="-1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垂足</a:t>
            </a:r>
            <a:r>
              <a:rPr lang="zh-CN" altLang="zh-CN" sz="3600" b="1" i="0" u="none" spc="-100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 spc="-1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如果</a:t>
            </a:r>
            <a:r>
              <a:rPr lang="en-US" altLang="zh-CN" sz="3600" b="1" i="0" u="none" spc="-100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 spc="-1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zh-CN" altLang="zh-CN" sz="3600" b="1" i="0" u="none" spc="-100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 spc="-1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120</a:t>
            </a:r>
            <a:r>
              <a:rPr lang="en-US" altLang="zh-CN" sz="3600" b="1" i="0" u="none" spc="-100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°</a:t>
            </a:r>
            <a:r>
              <a:rPr lang="zh-CN" altLang="zh-CN" sz="3600" b="1" i="0" u="none" spc="-100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 spc="-1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那么</a:t>
            </a:r>
            <a:r>
              <a:rPr lang="en-US" altLang="zh-CN" sz="3600" b="1" i="0" u="none" spc="-100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 spc="-1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BCE</a:t>
            </a:r>
            <a:r>
              <a:rPr lang="zh-CN" altLang="zh-CN" sz="3600" b="1" i="0" u="none" spc="-1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3_7ba34,isEnd"/>
              </a:rPr>
              <a:t>的</a:t>
            </a:r>
            <a:r>
              <a:rPr lang="zh-CN" altLang="zh-CN" sz="3600" b="1" i="0" u="none" spc="-100" smtClean="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3_7ba34,isEnd"/>
              </a:rPr>
              <a:t>度数</a:t>
            </a:r>
            <a:r>
              <a:rPr lang="zh-CN" altLang="zh-CN" sz="3600" b="1" i="0" u="none" smtClean="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是</a:t>
            </a:r>
            <a:r>
              <a:rPr sz="36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</a:t>
            </a:r>
            <a:r>
              <a:rPr sz="20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                          </a:t>
            </a:r>
            <a:r>
              <a:rPr sz="2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</a:t>
            </a:r>
            <a:r>
              <a:rPr sz="100" spc="-100">
                <a:latin typeface="Times New Roman"/>
              </a:rPr>
              <a:t>⁠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  <a:sym typeface=",isEnd"/>
              </a:rPr>
              <a:t>.</a:t>
            </a:r>
          </a:p>
        </p:txBody>
      </p:sp>
      <p:grpSp>
        <p:nvGrpSpPr>
          <p:cNvPr id="10019" name="yt_shape_10019" title="H_145.45654">
            <a:extLst>
              <a:ext uri="{FF2B5EF4-FFF2-40B4-BE49-F238E27FC236}">
                <a16:creationId xmlns:a16="http://schemas.microsoft.com/office/drawing/2014/main" id="{249740F1-2B05-4C5A-B423-6F681AEFABC2}"/>
              </a:ext>
            </a:extLst>
          </p:cNvPr>
          <p:cNvGrpSpPr/>
          <p:nvPr/>
        </p:nvGrpSpPr>
        <p:grpSpPr>
          <a:xfrm>
            <a:off x="4803661" y="2649814"/>
            <a:ext cx="2718027" cy="1847298"/>
            <a:chOff x="0" y="0"/>
            <a:chExt cx="2718027" cy="1847298"/>
          </a:xfrm>
        </p:grpSpPr>
        <p:pic>
          <p:nvPicPr>
            <p:cNvPr id="2" name="yt_image_10019">
              <a:extLst>
                <a:ext uri="">
                  <a16:creationId xmlns="" xmlns:a14="http://schemas.microsoft.com/office/drawing/2010/main" xmlns:a16="http://schemas.microsoft.com/office/drawing/2014/main" id="{5351258F-BC95-41E6-9372-C2FE361B029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2718027" cy="12573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0021" name="yt_shape_10021" descr="{&quot;rangeId&quot;:0,&quot;IgnoreLineSpacing&quot;:1}"/>
            <p:cNvSpPr txBox="1"/>
            <p:nvPr/>
          </p:nvSpPr>
          <p:spPr>
            <a:xfrm>
              <a:off x="330541" y="1293300"/>
              <a:ext cx="2083904" cy="553998"/>
            </a:xfrm>
            <a:prstGeom prst="rect">
              <a:avLst/>
            </a:prstGeom>
          </p:spPr>
          <p:txBody>
            <a:bodyPr vert="horz" wrap="none" lIns="0" tIns="0" rIns="0" bIns="0" rtlCol="0">
              <a:noAutofit/>
            </a:bodyPr>
            <a:lstStyle/>
            <a:p>
              <a:pPr algn="l" eaLnBrk="1" latinLnBrk="0" hangingPunct="0">
                <a:lnSpc>
                  <a:spcPct val="100000"/>
                </a:lnSpc>
              </a:pP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（第</a:t>
              </a:r>
              <a:r>
                <a:rPr lang="en-US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4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题）</a:t>
              </a:r>
            </a:p>
          </p:txBody>
        </p:sp>
      </p:grpSp>
      <p:sp>
        <p:nvSpPr>
          <p:cNvPr id="3" name="文本框 2">
            <a:extLst>
              <a:ext uri="{FF2B5EF4-FFF2-40B4-BE49-F238E27FC236}">
                <a16:creationId xmlns:a16="http://schemas.microsoft.com/office/drawing/2014/main" id="{C6417125-F31E-C5E9-92B9-1FBA4C878D8D}"/>
              </a:ext>
            </a:extLst>
          </p:cNvPr>
          <p:cNvSpPr txBox="1"/>
          <p:nvPr/>
        </p:nvSpPr>
        <p:spPr>
          <a:xfrm>
            <a:off x="10056275" y="1902852"/>
            <a:ext cx="1554862" cy="642252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r>
              <a:rPr kumimoji="0" lang="en-US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30</a:t>
            </a:r>
            <a:r>
              <a:rPr kumimoji="0" lang="en-US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宋体" pitchFamily="36"/>
                <a:ea typeface="宋体" pitchFamily="36"/>
                <a:cs typeface="+mn-cs"/>
              </a:rPr>
              <a:t>°</a:t>
            </a:r>
            <a:r>
              <a:rPr kumimoji="0" lang="zh-CN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　</a:t>
            </a:r>
            <a:endParaRPr lang="zh-CN" altLang="en-US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23" name="yt_shape_10023"/>
          <p:cNvSpPr txBox="1"/>
          <p:nvPr/>
        </p:nvSpPr>
        <p:spPr>
          <a:xfrm>
            <a:off x="540119" y="1096662"/>
            <a:ext cx="11492915" cy="1661993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5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Times New Roman" pitchFamily="36"/>
              </a:rPr>
              <a:t> 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1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如图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已知在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Cambria Math" pitchFamily="36"/>
                <a:ea typeface="Cambria Math" pitchFamily="36"/>
              </a:rPr>
              <a:t>▱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ABC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中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BC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5_82892,isEnd"/>
              </a:rPr>
              <a:t>的平分线交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边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于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点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AB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的平分线交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边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于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点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 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若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1_9ed45,isEnd"/>
              </a:rPr>
              <a:t>D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10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4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则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sz="3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</a:t>
            </a:r>
            <a:r>
              <a:rPr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               </a:t>
            </a:r>
            <a:r>
              <a:rPr sz="5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</a:t>
            </a:r>
            <a:r>
              <a:rPr sz="100" spc="-100">
                <a:latin typeface="Times New Roman"/>
              </a:rPr>
              <a:t>⁠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  <a:sym typeface=",isEnd"/>
              </a:rPr>
              <a:t>；</a:t>
            </a:r>
          </a:p>
        </p:txBody>
      </p:sp>
      <p:pic>
        <p:nvPicPr>
          <p:cNvPr id="10024" name="yt_image_10024" title="H_144.5">
            <a:extLst>
              <a:ext uri="">
                <a16:creationId xmlns="" xmlns:a14="http://schemas.microsoft.com/office/drawing/2010/main" xmlns:a16="http://schemas.microsoft.com/office/drawing/2014/main" id="{5351258F-BC95-41E6-9372-C2FE361B02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01121" y="2961807"/>
            <a:ext cx="3189757" cy="1835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026" name="yt_shape_10026"/>
          <p:cNvSpPr txBox="1"/>
          <p:nvPr/>
        </p:nvSpPr>
        <p:spPr>
          <a:xfrm>
            <a:off x="4498799" y="4847340"/>
            <a:ext cx="3549048" cy="55399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ctr"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[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楷体" pitchFamily="36"/>
              </a:rPr>
              <a:t>第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5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1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楷体" pitchFamily="36"/>
              </a:rPr>
              <a:t>题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]</a:t>
            </a:r>
            <a:r>
              <a:rPr lang="zh-CN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　　</a:t>
            </a: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id="{56871D82-DC4F-3CAF-95B7-52E4E25DE3C5}"/>
              </a:ext>
            </a:extLst>
          </p:cNvPr>
          <p:cNvSpPr txBox="1"/>
          <p:nvPr/>
        </p:nvSpPr>
        <p:spPr>
          <a:xfrm>
            <a:off x="5757121" y="2147136"/>
            <a:ext cx="867474" cy="642252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r>
              <a:rPr kumimoji="0" lang="en-US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6</a:t>
            </a:r>
            <a:r>
              <a:rPr kumimoji="0" lang="zh-CN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　</a:t>
            </a:r>
            <a:endParaRPr lang="zh-CN" altLang="en-US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allAtOnce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27" name="yt_shape_10027"/>
          <p:cNvSpPr txBox="1"/>
          <p:nvPr/>
        </p:nvSpPr>
        <p:spPr>
          <a:xfrm>
            <a:off x="540119" y="1122850"/>
            <a:ext cx="11492915" cy="1661993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2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如图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在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Cambria Math" pitchFamily="36"/>
                <a:ea typeface="Cambria Math" pitchFamily="36"/>
              </a:rPr>
              <a:t>▱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ABC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中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点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在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上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且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2_8ee2d,isEnd"/>
              </a:rPr>
              <a:t>平分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BE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 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若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EB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30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°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10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则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Cambria Math" pitchFamily="36"/>
                <a:ea typeface="Cambria Math" pitchFamily="36"/>
              </a:rPr>
              <a:t>▱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ABC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2_6f224,isEnd"/>
              </a:rPr>
              <a:t>的面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积为</a:t>
            </a:r>
            <a:r>
              <a:rPr sz="3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</a:t>
            </a:r>
            <a:r>
              <a:rPr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                  </a:t>
            </a:r>
            <a:r>
              <a:rPr sz="17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</a:t>
            </a:r>
            <a:r>
              <a:rPr sz="100" spc="-100">
                <a:latin typeface="Times New Roman"/>
              </a:rPr>
              <a:t>⁠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  <a:sym typeface=",isEnd"/>
              </a:rPr>
              <a:t>.</a:t>
            </a:r>
          </a:p>
        </p:txBody>
      </p:sp>
      <p:pic>
        <p:nvPicPr>
          <p:cNvPr id="10028" name="yt_image_10028" title="H_140.37495">
            <a:extLst>
              <a:ext uri="">
                <a16:creationId xmlns="" xmlns:a14="http://schemas.microsoft.com/office/drawing/2010/main" xmlns:a16="http://schemas.microsoft.com/office/drawing/2014/main" id="{5351258F-BC95-41E6-9372-C2FE361B02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09102" y="2987995"/>
            <a:ext cx="2973795" cy="17827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030" name="yt_shape_10030"/>
          <p:cNvSpPr txBox="1"/>
          <p:nvPr/>
        </p:nvSpPr>
        <p:spPr>
          <a:xfrm>
            <a:off x="4439885" y="4821152"/>
            <a:ext cx="2622513" cy="55399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ctr"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[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楷体" pitchFamily="36"/>
              </a:rPr>
              <a:t>第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5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2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楷体" pitchFamily="36"/>
              </a:rPr>
              <a:t>题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]</a:t>
            </a: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id="{5BDF8C84-0DC0-7F90-D9ED-E911385BAAA2}"/>
              </a:ext>
            </a:extLst>
          </p:cNvPr>
          <p:cNvSpPr txBox="1"/>
          <p:nvPr/>
        </p:nvSpPr>
        <p:spPr>
          <a:xfrm>
            <a:off x="1826471" y="2173324"/>
            <a:ext cx="1096074" cy="642252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r>
              <a:rPr kumimoji="0" lang="en-US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50</a:t>
            </a:r>
            <a:r>
              <a:rPr kumimoji="0" lang="zh-CN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　</a:t>
            </a:r>
            <a:endParaRPr lang="zh-CN" altLang="en-US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allAtOnce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1" name="yt_shape_10031"/>
          <p:cNvSpPr txBox="1"/>
          <p:nvPr/>
        </p:nvSpPr>
        <p:spPr>
          <a:xfrm>
            <a:off x="540000" y="404790"/>
            <a:ext cx="9965870" cy="55399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6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Times New Roman" pitchFamily="36"/>
              </a:rPr>
              <a:t> 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如图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四边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形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ABC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为平行四边形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连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结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 </a:t>
            </a:r>
          </a:p>
        </p:txBody>
      </p:sp>
      <p:grpSp>
        <p:nvGrpSpPr>
          <p:cNvPr id="10032" name="yt_shape_10032" title="H_196.45654">
            <a:extLst>
              <a:ext uri="{FF2B5EF4-FFF2-40B4-BE49-F238E27FC236}">
                <a16:creationId xmlns:a16="http://schemas.microsoft.com/office/drawing/2014/main" id="{249740F1-2B05-4C5A-B423-6F681AEFABC2}"/>
              </a:ext>
            </a:extLst>
          </p:cNvPr>
          <p:cNvGrpSpPr/>
          <p:nvPr/>
        </p:nvGrpSpPr>
        <p:grpSpPr>
          <a:xfrm>
            <a:off x="2490923" y="2995598"/>
            <a:ext cx="3605077" cy="2494998"/>
            <a:chOff x="0" y="0"/>
            <a:chExt cx="3605077" cy="2494998"/>
          </a:xfrm>
        </p:grpSpPr>
        <p:pic>
          <p:nvPicPr>
            <p:cNvPr id="2" name="yt_image_10032">
              <a:extLst>
                <a:ext uri="">
                  <a16:creationId xmlns="" xmlns:a14="http://schemas.microsoft.com/office/drawing/2010/main" xmlns:a16="http://schemas.microsoft.com/office/drawing/2014/main" id="{5351258F-BC95-41E6-9372-C2FE361B029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3605077" cy="1905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0034" name="yt_shape_10034" descr="{&quot;rangeId&quot;:0,&quot;IgnoreLineSpacing&quot;:1}"/>
            <p:cNvSpPr txBox="1"/>
            <p:nvPr/>
          </p:nvSpPr>
          <p:spPr>
            <a:xfrm>
              <a:off x="545516" y="1941000"/>
              <a:ext cx="2547172" cy="553998"/>
            </a:xfrm>
            <a:prstGeom prst="rect">
              <a:avLst/>
            </a:prstGeom>
          </p:spPr>
          <p:txBody>
            <a:bodyPr vert="horz" wrap="none" lIns="0" tIns="0" rIns="0" bIns="0" rtlCol="0">
              <a:noAutofit/>
            </a:bodyPr>
            <a:lstStyle/>
            <a:p>
              <a:pPr algn="l" eaLnBrk="1" latinLnBrk="0" hangingPunct="0">
                <a:lnSpc>
                  <a:spcPct val="100000"/>
                </a:lnSpc>
              </a:pP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宋体" pitchFamily="36"/>
                  <a:ea typeface="宋体" pitchFamily="36"/>
                </a:rPr>
                <a:t>（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第</a:t>
              </a:r>
              <a:r>
                <a:rPr lang="en-US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宋体" pitchFamily="36"/>
                </a:rPr>
                <a:t>6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题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宋体" pitchFamily="36"/>
                  <a:ea typeface="宋体" pitchFamily="36"/>
                </a:rPr>
                <a:t>）</a:t>
              </a:r>
              <a:r>
                <a:rPr lang="zh-CN" altLang="zh-CN" sz="3600" b="1" i="1" u="none">
                  <a:solidFill>
                    <a:srgbClr val="000000"/>
                  </a:solidFill>
                  <a:effectLst/>
                  <a:latin typeface="Times New Roman" pitchFamily="36"/>
                  <a:ea typeface="宋体" pitchFamily="36"/>
                </a:rPr>
                <a:t>　</a:t>
              </a:r>
            </a:p>
          </p:txBody>
        </p:sp>
      </p:grpSp>
      <p:sp>
        <p:nvSpPr>
          <p:cNvPr id="6" name="yt_shape_10036"/>
          <p:cNvSpPr txBox="1"/>
          <p:nvPr/>
        </p:nvSpPr>
        <p:spPr>
          <a:xfrm>
            <a:off x="540119" y="1024853"/>
            <a:ext cx="11492915" cy="1107996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1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在线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段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上求作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点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使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得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连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结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1_f0fc7"/>
              </a:rPr>
              <a:t>C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要求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：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尺规作图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不写作法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不下结论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）；</a:t>
            </a:r>
          </a:p>
        </p:txBody>
      </p:sp>
      <p:sp>
        <p:nvSpPr>
          <p:cNvPr id="7" name="yt_shape_10037"/>
          <p:cNvSpPr txBox="1"/>
          <p:nvPr/>
        </p:nvSpPr>
        <p:spPr>
          <a:xfrm>
            <a:off x="540000" y="2190385"/>
            <a:ext cx="8742778" cy="55399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解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：（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1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如答案图所示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点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即为所求作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.</a:t>
            </a:r>
          </a:p>
        </p:txBody>
      </p:sp>
      <p:pic>
        <p:nvPicPr>
          <p:cNvPr id="8" name="yt_image_10038" title="H_217.12495">
            <a:extLst>
              <a:ext uri="">
                <a16:creationId xmlns="" xmlns:a14="http://schemas.microsoft.com/office/drawing/2010/main" xmlns:a16="http://schemas.microsoft.com/office/drawing/2014/main" id="{5351258F-BC95-41E6-9372-C2FE361B02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28030" y="2708950"/>
            <a:ext cx="3603317" cy="27574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yt_shape_10040"/>
          <p:cNvSpPr txBox="1"/>
          <p:nvPr/>
        </p:nvSpPr>
        <p:spPr>
          <a:xfrm>
            <a:off x="6888055" y="5467182"/>
            <a:ext cx="2316340" cy="55399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答案图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）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allAtOnce"/>
      <p:bldP spid="9" grpId="0" build="allAtOnce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41" name="yt_shape_10041"/>
          <p:cNvSpPr txBox="1"/>
          <p:nvPr/>
        </p:nvSpPr>
        <p:spPr>
          <a:xfrm>
            <a:off x="540119" y="548800"/>
            <a:ext cx="11492915" cy="498598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2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在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1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的条件下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108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°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1_f9b31,isEnd"/>
              </a:rPr>
              <a:t>求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CB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的度数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请补全下列过程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  <a:sym typeface=",isEnd"/>
              </a:rPr>
              <a:t>.</a:t>
            </a:r>
          </a:p>
          <a:p>
            <a:pPr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解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：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∵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∴①</a:t>
            </a:r>
            <a:r>
              <a:rPr sz="3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</a:t>
            </a:r>
            <a:r>
              <a:rPr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                                                                 </a:t>
            </a:r>
            <a:r>
              <a:rPr sz="3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</a:t>
            </a:r>
            <a:r>
              <a:rPr sz="100" spc="-100">
                <a:latin typeface="Times New Roman"/>
              </a:rPr>
              <a:t>⁠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  <a:sym typeface=",isEnd"/>
              </a:rPr>
              <a:t>.</a:t>
            </a:r>
          </a:p>
          <a:p>
            <a:pPr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∵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四边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形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ABC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为平行四边形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  <a:sym typeface=",isEnd"/>
              </a:rPr>
              <a:t>，</a:t>
            </a:r>
          </a:p>
          <a:p>
            <a:pPr eaLnBrk="1" latinLnBrk="0" hangingPunct="0">
              <a:lnSpc>
                <a:spcPct val="100000"/>
              </a:lnSpc>
            </a:pP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∴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∥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∥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,isEnd"/>
              </a:rPr>
              <a:t> </a:t>
            </a:r>
          </a:p>
          <a:p>
            <a:pPr eaLnBrk="1" latinLnBrk="0" hangingPunct="0">
              <a:lnSpc>
                <a:spcPct val="100000"/>
              </a:lnSpc>
            </a:pP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∵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600" b="1" i="0" u="none" smtClean="0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endParaRPr lang="en-US" altLang="zh-CN" sz="3600" b="1" i="0" u="none" smtClean="0">
              <a:solidFill>
                <a:srgbClr val="000000"/>
              </a:solidFill>
              <a:effectLst/>
              <a:latin typeface="宋体" pitchFamily="36"/>
              <a:ea typeface="宋体" pitchFamily="36"/>
            </a:endParaRPr>
          </a:p>
          <a:p>
            <a:pPr eaLnBrk="1" latinLnBrk="0" hangingPunct="0">
              <a:lnSpc>
                <a:spcPct val="100000"/>
              </a:lnSpc>
            </a:pPr>
            <a:r>
              <a:rPr lang="en-US" altLang="zh-CN" sz="3600" b="1" i="0" u="none" smtClean="0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∴②</a:t>
            </a:r>
            <a:r>
              <a:rPr sz="36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</a:t>
            </a:r>
            <a:r>
              <a:rPr sz="20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                                         </a:t>
            </a:r>
            <a:r>
              <a:rPr sz="10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</a:t>
            </a:r>
            <a:r>
              <a:rPr sz="100" spc="-100">
                <a:latin typeface="Times New Roman"/>
              </a:rPr>
              <a:t>⁠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  <a:sym typeface=",isEnd"/>
              </a:rPr>
              <a:t>.</a:t>
            </a:r>
          </a:p>
          <a:p>
            <a:pPr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∴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CD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DE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,isEnd"/>
              </a:rPr>
              <a:t> </a:t>
            </a:r>
          </a:p>
          <a:p>
            <a:pPr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∵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DE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EB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＋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EC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2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CB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  <a:sym typeface=",isEnd"/>
              </a:rPr>
              <a:t>，</a:t>
            </a:r>
          </a:p>
          <a:p>
            <a:pPr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∴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CD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2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CB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,isEnd"/>
              </a:rPr>
              <a:t> </a:t>
            </a: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id="{E8570A4A-072D-1E63-E043-5B5C7CCC4C1B}"/>
              </a:ext>
            </a:extLst>
          </p:cNvPr>
          <p:cNvSpPr txBox="1"/>
          <p:nvPr/>
        </p:nvSpPr>
        <p:spPr>
          <a:xfrm>
            <a:off x="5530108" y="1599274"/>
            <a:ext cx="4034536" cy="642252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r>
              <a:rPr kumimoji="0" lang="en-US" altLang="zh-CN" sz="3600" b="1" i="0" strike="noStrike" kern="1200" cap="none" spc="375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宋体" pitchFamily="36"/>
                <a:ea typeface="宋体" pitchFamily="36"/>
                <a:cs typeface="+mn-cs"/>
              </a:rPr>
              <a:t>∠</a:t>
            </a:r>
            <a:r>
              <a:rPr kumimoji="0" lang="en-US" altLang="zh-CN" sz="3600" b="1" i="1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CB</a:t>
            </a:r>
            <a:r>
              <a:rPr kumimoji="0" lang="en-US" altLang="zh-CN" sz="3600" b="1" i="1" strike="noStrike" kern="1200" cap="none" spc="375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E</a:t>
            </a:r>
            <a:r>
              <a:rPr kumimoji="0" lang="zh-CN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宋体" pitchFamily="36"/>
                <a:ea typeface="宋体" pitchFamily="36"/>
                <a:cs typeface="+mn-cs"/>
              </a:rPr>
              <a:t>＝</a:t>
            </a:r>
            <a:r>
              <a:rPr kumimoji="0" lang="en-US" altLang="zh-CN" sz="3600" b="1" i="0" strike="noStrike" kern="1200" cap="none" spc="375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宋体" pitchFamily="36"/>
                <a:ea typeface="宋体" pitchFamily="36"/>
                <a:cs typeface="+mn-cs"/>
              </a:rPr>
              <a:t>∠</a:t>
            </a:r>
            <a:r>
              <a:rPr kumimoji="0" lang="en-US" altLang="zh-CN" sz="3600" b="1" i="1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BC</a:t>
            </a:r>
            <a:r>
              <a:rPr kumimoji="0" lang="en-US" altLang="zh-CN" sz="3600" b="1" i="1" strike="noStrike" kern="1200" cap="none" spc="375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E</a:t>
            </a:r>
            <a:r>
              <a:rPr kumimoji="0" lang="zh-CN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　</a:t>
            </a:r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80427127-9CE9-2DC8-53E1-00D74C8EF68E}"/>
              </a:ext>
            </a:extLst>
          </p:cNvPr>
          <p:cNvSpPr txBox="1"/>
          <p:nvPr/>
        </p:nvSpPr>
        <p:spPr>
          <a:xfrm>
            <a:off x="1703695" y="3797830"/>
            <a:ext cx="2485136" cy="642252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r>
              <a:rPr kumimoji="0" lang="en-US" altLang="zh-CN" sz="3600" b="1" i="1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C</a:t>
            </a:r>
            <a:r>
              <a:rPr kumimoji="0" lang="en-US" altLang="zh-CN" sz="3600" b="1" i="1" strike="noStrike" kern="1200" cap="none" spc="375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D</a:t>
            </a:r>
            <a:r>
              <a:rPr kumimoji="0" lang="zh-CN" altLang="zh-CN" sz="3600" b="1" i="0" strike="noStrike" kern="1200" cap="none" spc="375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宋体" pitchFamily="36"/>
                <a:ea typeface="宋体" pitchFamily="36"/>
                <a:cs typeface="+mn-cs"/>
              </a:rPr>
              <a:t>＝</a:t>
            </a:r>
            <a:r>
              <a:rPr kumimoji="0" lang="en-US" altLang="zh-CN" sz="3600" b="1" i="1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C</a:t>
            </a:r>
            <a:r>
              <a:rPr kumimoji="0" lang="en-US" altLang="zh-CN" sz="3600" b="1" i="1" strike="noStrike" kern="1200" cap="none" spc="375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E</a:t>
            </a:r>
            <a:r>
              <a:rPr kumimoji="0" lang="zh-CN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　</a:t>
            </a:r>
            <a:endParaRPr lang="zh-CN" altLang="en-US">
              <a:solidFill>
                <a:srgbClr val="FF0000"/>
              </a:solidFill>
            </a:endParaRPr>
          </a:p>
        </p:txBody>
      </p:sp>
      <p:pic>
        <p:nvPicPr>
          <p:cNvPr id="5" name="yt_image_10038" title="H_217.12495">
            <a:extLst>
              <a:ext uri="">
                <a16:creationId xmlns="" xmlns:a14="http://schemas.microsoft.com/office/drawing/2010/main" xmlns:a16="http://schemas.microsoft.com/office/drawing/2014/main" id="{5351258F-BC95-41E6-9372-C2FE361B02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112140" y="2241526"/>
            <a:ext cx="3603317" cy="27574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yt_shape_10040"/>
          <p:cNvSpPr txBox="1"/>
          <p:nvPr/>
        </p:nvSpPr>
        <p:spPr>
          <a:xfrm>
            <a:off x="8755628" y="5013110"/>
            <a:ext cx="2316340" cy="55399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答案图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）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allAtOnce"/>
      <p:bldP spid="3" grpId="0" build="allAtOnce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Office 主题​​">
  <a:themeElements>
    <a:clrScheme name="Office 主题​​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​​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课件模板（2016.6）</Template>
  <TotalTime>30</TotalTime>
  <Words>1185</Words>
  <Application>Microsoft Office PowerPoint</Application>
  <PresentationFormat>宽屏</PresentationFormat>
  <Paragraphs>139</Paragraphs>
  <Slides>23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48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23</vt:i4>
      </vt:variant>
    </vt:vector>
  </HeadingPairs>
  <TitlesOfParts>
    <vt:vector size="72" baseType="lpstr">
      <vt:lpstr>,isEnd</vt:lpstr>
      <vt:lpstr>_⨹_1_05f3f,isEnd</vt:lpstr>
      <vt:lpstr>_⨹_1_07515</vt:lpstr>
      <vt:lpstr>_⨹_1_23309,isEnd</vt:lpstr>
      <vt:lpstr>_⨹_1_2c8a6</vt:lpstr>
      <vt:lpstr>_⨹_1_3a1e6</vt:lpstr>
      <vt:lpstr>_⨹_1_3c716</vt:lpstr>
      <vt:lpstr>_⨹_1_3d498,isEnd</vt:lpstr>
      <vt:lpstr>_⨹_1_54ce6</vt:lpstr>
      <vt:lpstr>_⨹_1_60434</vt:lpstr>
      <vt:lpstr>_⨹_1_66713,isEnd</vt:lpstr>
      <vt:lpstr>_⨹_1_682ae</vt:lpstr>
      <vt:lpstr>_⨹_1_6e595,isEnd</vt:lpstr>
      <vt:lpstr>_⨹_1_81070</vt:lpstr>
      <vt:lpstr>_⨹_1_825bc,isEnd</vt:lpstr>
      <vt:lpstr>_⨹_1_9cbd7</vt:lpstr>
      <vt:lpstr>_⨹_1_9ed45,isEnd</vt:lpstr>
      <vt:lpstr>_⨹_1_aee8e,isEnd</vt:lpstr>
      <vt:lpstr>_⨹_1_c86b9</vt:lpstr>
      <vt:lpstr>_⨹_1_e5bc6</vt:lpstr>
      <vt:lpstr>_⨹_1_e7e46,isEnd</vt:lpstr>
      <vt:lpstr>_⨹_1_ef50d,isEnd</vt:lpstr>
      <vt:lpstr>_⨹_1_f0fc7</vt:lpstr>
      <vt:lpstr>_⨹_1_f6288</vt:lpstr>
      <vt:lpstr>_⨹_1_f9b31,isEnd</vt:lpstr>
      <vt:lpstr>_⨹_10_87e53</vt:lpstr>
      <vt:lpstr>_⨹_2_6f224,isEnd</vt:lpstr>
      <vt:lpstr>_⨹_2_8e682</vt:lpstr>
      <vt:lpstr>_⨹_2_8ee2d,isEnd</vt:lpstr>
      <vt:lpstr>_⨹_3_0a2c2,isEnd</vt:lpstr>
      <vt:lpstr>_⨹_3_4e15a,isEnd</vt:lpstr>
      <vt:lpstr>_⨹_3_71ac3</vt:lpstr>
      <vt:lpstr>_⨹_3_7ba34,isEnd</vt:lpstr>
      <vt:lpstr>_⨹_4_a49ea,isEnd</vt:lpstr>
      <vt:lpstr>_⨹_5_82892,isEnd</vt:lpstr>
      <vt:lpstr>_⨹_6_251cd</vt:lpstr>
      <vt:lpstr>_⨹_6_751d0</vt:lpstr>
      <vt:lpstr>_⨹_8_6a442,isEnd</vt:lpstr>
      <vt:lpstr>等线</vt:lpstr>
      <vt:lpstr>等线 Light</vt:lpstr>
      <vt:lpstr>黑体</vt:lpstr>
      <vt:lpstr>楷体</vt:lpstr>
      <vt:lpstr>宋体</vt:lpstr>
      <vt:lpstr>Arial</vt:lpstr>
      <vt:lpstr>Calibri</vt:lpstr>
      <vt:lpstr>Calibri Light</vt:lpstr>
      <vt:lpstr>Cambria Math</vt:lpstr>
      <vt:lpstr>Times New Roman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书链出品</dc:title>
  <dc:creator>书链出品</dc:creator>
  <cp:keywords/>
  <dc:description/>
  <cp:lastModifiedBy>Administrator</cp:lastModifiedBy>
  <cp:revision>15</cp:revision>
  <dcterms:created xsi:type="dcterms:W3CDTF">2024-11-12T00:51:32Z</dcterms:created>
  <dcterms:modified xsi:type="dcterms:W3CDTF">2024-11-24T02:44:58Z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2052-12.1.0.16399</vt:lpwstr>
  </property>
  <property fmtid="{D5CDD505-2E9C-101B-9397-08002B2CF9AE}" pid="3" name="KSORubyTemplateID">
    <vt:lpwstr>13</vt:lpwstr>
  </property>
  <property fmtid="{D5CDD505-2E9C-101B-9397-08002B2CF9AE}" pid="4" name="ICV">
    <vt:lpwstr>C1F74F484A28490C9854105CB33BFC36_13</vt:lpwstr>
  </property>
</Properties>
</file>